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33"/>
  </p:notesMasterIdLst>
  <p:handoutMasterIdLst>
    <p:handoutMasterId r:id="rId34"/>
  </p:handoutMasterIdLst>
  <p:sldIdLst>
    <p:sldId id="274" r:id="rId3"/>
    <p:sldId id="276" r:id="rId4"/>
    <p:sldId id="394" r:id="rId5"/>
    <p:sldId id="353" r:id="rId6"/>
    <p:sldId id="395" r:id="rId7"/>
    <p:sldId id="421" r:id="rId8"/>
    <p:sldId id="397" r:id="rId9"/>
    <p:sldId id="398" r:id="rId10"/>
    <p:sldId id="399" r:id="rId11"/>
    <p:sldId id="400" r:id="rId12"/>
    <p:sldId id="401" r:id="rId13"/>
    <p:sldId id="402" r:id="rId14"/>
    <p:sldId id="403" r:id="rId15"/>
    <p:sldId id="404" r:id="rId16"/>
    <p:sldId id="405" r:id="rId17"/>
    <p:sldId id="406" r:id="rId18"/>
    <p:sldId id="407" r:id="rId19"/>
    <p:sldId id="408" r:id="rId20"/>
    <p:sldId id="409" r:id="rId21"/>
    <p:sldId id="410" r:id="rId22"/>
    <p:sldId id="411" r:id="rId23"/>
    <p:sldId id="412" r:id="rId24"/>
    <p:sldId id="413" r:id="rId25"/>
    <p:sldId id="414" r:id="rId26"/>
    <p:sldId id="415" r:id="rId27"/>
    <p:sldId id="416" r:id="rId28"/>
    <p:sldId id="417" r:id="rId29"/>
    <p:sldId id="422" r:id="rId30"/>
    <p:sldId id="419" r:id="rId31"/>
    <p:sldId id="420" r:id="rId32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A22E"/>
    <a:srgbClr val="603A14"/>
    <a:srgbClr val="E85C0E"/>
    <a:srgbClr val="BAB398"/>
    <a:srgbClr val="ADA485"/>
    <a:srgbClr val="C6C0AA"/>
    <a:srgbClr val="663606"/>
    <a:srgbClr val="663106"/>
    <a:srgbClr val="F8DC9E"/>
    <a:srgbClr val="FBEEDC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339" autoAdjust="0"/>
    <p:restoredTop sz="94533" autoAdjust="0"/>
  </p:normalViewPr>
  <p:slideViewPr>
    <p:cSldViewPr>
      <p:cViewPr varScale="1">
        <p:scale>
          <a:sx n="90" d="100"/>
          <a:sy n="90" d="100"/>
        </p:scale>
        <p:origin x="-336" y="-82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ableStyles" Target="tableStyles.xml"/><Relationship Id="rId21" Type="http://schemas.openxmlformats.org/officeDocument/2006/relationships/slide" Target="slides/slide19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notesMaster" Target="notesMasters/notesMaster1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commentAuthors" Target="commentAuthor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10/22/2014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10/22/2014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1515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7497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0668168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3302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87788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4773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38257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9941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15539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10/22/2014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 userDrawn="1"/>
        </p:nvSpPr>
        <p:spPr>
          <a:xfrm rot="20967018">
            <a:off x="52437" y="3176455"/>
            <a:ext cx="7313295" cy="1261884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0000" b="1" kern="1200" noProof="0" dirty="0" smtClean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Questions?</a:t>
            </a:r>
            <a:endParaRPr lang="en-US" sz="100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603A14"/>
                </a:solidFill>
              </a:rPr>
              <a:t>?</a:t>
            </a:r>
            <a:endParaRPr lang="en-US" sz="2400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5820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10/22/2014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68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hyperlink" Target="http://www.nakov.com/" TargetMode="External"/><Relationship Id="rId7" Type="http://schemas.openxmlformats.org/officeDocument/2006/relationships/hyperlink" Target="http://softuni.or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hyperlink" Target="http://creativecommons.org/licenses/by-nc-sa/4.0/" TargetMode="External"/><Relationship Id="rId10" Type="http://schemas.openxmlformats.org/officeDocument/2006/relationships/image" Target="../media/image9.png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bg/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://en.wikipedia.org/wiki/ECMAScript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hyperlink" Target="http://judge.softuni.bg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hyperlink" Target="http://softuni.bg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jpeg"/><Relationship Id="rId7" Type="http://schemas.openxmlformats.org/officeDocument/2006/relationships/image" Target="../media/image45.pn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4.png"/><Relationship Id="rId11" Type="http://schemas.openxmlformats.org/officeDocument/2006/relationships/image" Target="../media/image49.png"/><Relationship Id="rId5" Type="http://schemas.openxmlformats.org/officeDocument/2006/relationships/image" Target="../media/image43.png"/><Relationship Id="rId10" Type="http://schemas.openxmlformats.org/officeDocument/2006/relationships/image" Target="../media/image48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trainings/coursesinstances/details/4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softuni.bg/forum" TargetMode="External"/><Relationship Id="rId4" Type="http://schemas.openxmlformats.org/officeDocument/2006/relationships/image" Target="../media/image50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gif"/><Relationship Id="rId3" Type="http://schemas.openxmlformats.org/officeDocument/2006/relationships/hyperlink" Target="http://www.codecademy.com/en/tracks/htmlcss" TargetMode="External"/><Relationship Id="rId7" Type="http://schemas.openxmlformats.org/officeDocument/2006/relationships/image" Target="../media/image54.gif"/><Relationship Id="rId2" Type="http://schemas.openxmlformats.org/officeDocument/2006/relationships/hyperlink" Target="https://developer.mozilla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shop.oreilly.com/product/9780596517748.do" TargetMode="External"/><Relationship Id="rId5" Type="http://schemas.openxmlformats.org/officeDocument/2006/relationships/hyperlink" Target="http://shop.oreilly.com/product/9780596805531.do" TargetMode="External"/><Relationship Id="rId4" Type="http://schemas.openxmlformats.org/officeDocument/2006/relationships/hyperlink" Target="http://www.webplatform.org/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bg/" TargetMode="External"/><Relationship Id="rId2" Type="http://schemas.openxmlformats.org/officeDocument/2006/relationships/hyperlink" Target="http://www.softuni.bg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btech.com/" TargetMode="External"/><Relationship Id="rId13" Type="http://schemas.openxmlformats.org/officeDocument/2006/relationships/image" Target="../media/image65.png"/><Relationship Id="rId3" Type="http://schemas.openxmlformats.org/officeDocument/2006/relationships/hyperlink" Target="https://softuni.bg/courses/javascript-basics/" TargetMode="External"/><Relationship Id="rId7" Type="http://schemas.openxmlformats.org/officeDocument/2006/relationships/image" Target="../media/image62.png"/><Relationship Id="rId12" Type="http://schemas.openxmlformats.org/officeDocument/2006/relationships/hyperlink" Target="http://smartit.bg/" TargetMode="External"/><Relationship Id="rId17" Type="http://schemas.openxmlformats.org/officeDocument/2006/relationships/image" Target="../media/image67.png"/><Relationship Id="rId2" Type="http://schemas.openxmlformats.org/officeDocument/2006/relationships/notesSlide" Target="../notesSlides/notesSlide7.xml"/><Relationship Id="rId16" Type="http://schemas.openxmlformats.org/officeDocument/2006/relationships/hyperlink" Target="http://www.superhosting.bg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xs-software.com/" TargetMode="External"/><Relationship Id="rId11" Type="http://schemas.openxmlformats.org/officeDocument/2006/relationships/image" Target="../media/image64.png"/><Relationship Id="rId5" Type="http://schemas.openxmlformats.org/officeDocument/2006/relationships/image" Target="../media/image61.jpeg"/><Relationship Id="rId15" Type="http://schemas.openxmlformats.org/officeDocument/2006/relationships/image" Target="../media/image66.png"/><Relationship Id="rId10" Type="http://schemas.openxmlformats.org/officeDocument/2006/relationships/hyperlink" Target="http://komfo.com/" TargetMode="External"/><Relationship Id="rId4" Type="http://schemas.openxmlformats.org/officeDocument/2006/relationships/hyperlink" Target="http://www.vivacom.bg/" TargetMode="External"/><Relationship Id="rId9" Type="http://schemas.openxmlformats.org/officeDocument/2006/relationships/image" Target="../media/image63.png"/><Relationship Id="rId14" Type="http://schemas.openxmlformats.org/officeDocument/2006/relationships/hyperlink" Target="http://www.softwaregroup-bg.com/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reativecommons.org/licenses/by-nc-sa/3.0/deed.en_US" TargetMode="External"/><Relationship Id="rId5" Type="http://schemas.openxmlformats.org/officeDocument/2006/relationships/hyperlink" Target="http://telerikacademy.com/Courses/Courses/Details/173" TargetMode="Externa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70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6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68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softuni.bg/courses/csharp-basic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hyperlink" Target="http://www.nakov.com/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6170612" y="1080338"/>
            <a:ext cx="5324941" cy="1087372"/>
          </a:xfrm>
        </p:spPr>
        <p:txBody>
          <a:bodyPr>
            <a:normAutofit/>
          </a:bodyPr>
          <a:lstStyle/>
          <a:p>
            <a:r>
              <a:rPr lang="en-US" dirty="0" smtClean="0"/>
              <a:t>JavaScript Basics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6170612" y="2286000"/>
            <a:ext cx="5324941" cy="699338"/>
          </a:xfrm>
        </p:spPr>
        <p:txBody>
          <a:bodyPr>
            <a:normAutofit/>
          </a:bodyPr>
          <a:lstStyle/>
          <a:p>
            <a:r>
              <a:rPr lang="en-US" dirty="0" smtClean="0"/>
              <a:t>Course Introduction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Svetlin Nakov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Technical </a:t>
            </a:r>
            <a:r>
              <a:rPr lang="en-US" dirty="0" smtClean="0"/>
              <a:t>Trainer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>
                <a:hlinkClick r:id="rId3"/>
              </a:rPr>
              <a:t>www.nakov.com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Software </a:t>
            </a:r>
            <a:r>
              <a:rPr lang="en-US" dirty="0" smtClean="0"/>
              <a:t>University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hlinkClick r:id="rId4"/>
              </a:rPr>
              <a:t>http://</a:t>
            </a:r>
            <a:r>
              <a:rPr lang="en-US" dirty="0" smtClean="0">
                <a:hlinkClick r:id="rId4"/>
              </a:rPr>
              <a:t>softuni.bg</a:t>
            </a:r>
            <a:endParaRPr lang="en-US" dirty="0"/>
          </a:p>
        </p:txBody>
      </p:sp>
      <p:pic>
        <p:nvPicPr>
          <p:cNvPr id="1028" name="Picture 4" title="CC-BY-NC-SA License">
            <a:hlinkClick r:id="rId5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983" y="29726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4" name="Picture 2" title="Software University Foundation">
            <a:hlinkClick r:id="rId7" tooltip="Software University Foundation"/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33" t="-11972" r="-4044" b="1048"/>
          <a:stretch/>
        </p:blipFill>
        <p:spPr bwMode="auto">
          <a:xfrm>
            <a:off x="825157" y="1887144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8025" y="1080338"/>
            <a:ext cx="1981200" cy="1981200"/>
          </a:xfrm>
          <a:prstGeom prst="rect">
            <a:avLst/>
          </a:prstGeom>
        </p:spPr>
      </p:pic>
      <p:pic>
        <p:nvPicPr>
          <p:cNvPr id="13" name="Picture Placeholder 12"/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37011" y="3810000"/>
            <a:ext cx="7420775" cy="2165331"/>
          </a:xfrm>
          <a:ln>
            <a:solidFill>
              <a:schemeClr val="accent5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295400"/>
            <a:ext cx="7732799" cy="52296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</a:rPr>
              <a:t>Vladislav Karamfilov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dirty="0" smtClean="0"/>
              <a:t>Game </a:t>
            </a:r>
            <a:r>
              <a:rPr lang="en-US" sz="3200" dirty="0"/>
              <a:t>developer @ XS Software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dirty="0"/>
              <a:t>Top performing graduate from the Software Academy (2013</a:t>
            </a:r>
            <a:r>
              <a:rPr lang="en-US" sz="3200" dirty="0" smtClean="0"/>
              <a:t>)	</a:t>
            </a:r>
          </a:p>
          <a:p>
            <a:pPr marL="304747" lvl="1" indent="-304747">
              <a:lnSpc>
                <a:spcPct val="100000"/>
              </a:lnSpc>
              <a:spcBef>
                <a:spcPts val="2400"/>
              </a:spcBef>
              <a:buClr>
                <a:srgbClr val="F2B254"/>
              </a:buClr>
              <a:buSzPct val="100000"/>
            </a:pPr>
            <a:r>
              <a:rPr lang="en-US" sz="3400" b="1" dirty="0" smtClean="0">
                <a:solidFill>
                  <a:schemeClr val="tx2">
                    <a:lumMod val="75000"/>
                  </a:schemeClr>
                </a:solidFill>
              </a:rPr>
              <a:t>Volunteer Trainers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dirty="0" smtClean="0"/>
              <a:t>Top students from SoftUni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dirty="0" smtClean="0"/>
              <a:t>Will teach workshops and advanced topics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Trainers Team (2)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218612" y="1447800"/>
            <a:ext cx="1905000" cy="2286198"/>
          </a:xfrm>
          <a:prstGeom prst="rect">
            <a:avLst/>
          </a:prstGeom>
          <a:ln>
            <a:solidFill>
              <a:schemeClr val="accent5">
                <a:lumMod val="20000"/>
                <a:lumOff val="80000"/>
                <a:alpha val="30000"/>
              </a:scheme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  <a:softEdge rad="63500"/>
          </a:effectLst>
        </p:spPr>
      </p:pic>
      <p:pic>
        <p:nvPicPr>
          <p:cNvPr id="6" name="Picture 5" title="Software University">
            <a:hlinkClick r:id="rId3" tooltip="Software University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14" b="7214"/>
          <a:stretch/>
        </p:blipFill>
        <p:spPr>
          <a:xfrm>
            <a:off x="9253625" y="4297200"/>
            <a:ext cx="1834974" cy="1570200"/>
          </a:xfrm>
          <a:prstGeom prst="rect">
            <a:avLst/>
          </a:prstGeom>
          <a:ln>
            <a:solidFill>
              <a:schemeClr val="accent5">
                <a:lumMod val="20000"/>
                <a:lumOff val="80000"/>
                <a:alpha val="30000"/>
              </a:scheme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3890861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6"/>
          </a:xfrm>
        </p:spPr>
        <p:txBody>
          <a:bodyPr/>
          <a:lstStyle/>
          <a:p>
            <a:r>
              <a:rPr lang="en-US" dirty="0" smtClean="0">
                <a:latin typeface="Consolas" pitchFamily="49" charset="0"/>
                <a:cs typeface="Consolas" pitchFamily="49" charset="0"/>
              </a:rPr>
              <a:t>10+</a:t>
            </a:r>
            <a:r>
              <a:rPr lang="en-US" dirty="0" smtClean="0"/>
              <a:t> volunteer teaching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assistants</a:t>
            </a:r>
          </a:p>
          <a:p>
            <a:pPr lvl="1"/>
            <a:r>
              <a:rPr lang="en-US" dirty="0" smtClean="0"/>
              <a:t>Developers from the software industry</a:t>
            </a:r>
          </a:p>
          <a:p>
            <a:pPr lvl="1"/>
            <a:r>
              <a:rPr lang="en-US" dirty="0" smtClean="0"/>
              <a:t>Scholarship students from SoftUni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Volunteer Teaching Assistants</a:t>
            </a:r>
            <a:endParaRPr lang="en-US" dirty="0"/>
          </a:p>
        </p:txBody>
      </p:sp>
      <p:pic>
        <p:nvPicPr>
          <p:cNvPr id="7170" name="Picture 2" descr="https://lh5.googleusercontent.com/-g5RYOaB-LRc/U0xP1_eR7hI/AAAAAAAAEh4/Abf_bnqMj74/w1044-h587-no/DSC0496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412" y="3429000"/>
            <a:ext cx="4953000" cy="2784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https://lh6.googleusercontent.com/-vYLmM4OE3NE/UxygX_IVJbI/AAAAAAAADaQ/o4M0w-1ONOU/w1036-h587-no/DSC_009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9212" y="3429001"/>
            <a:ext cx="4915045" cy="2784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7212" y="1269599"/>
            <a:ext cx="3116045" cy="1778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749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9684" y="4889776"/>
            <a:ext cx="10111528" cy="765200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 smtClean="0"/>
              <a:t>JavaScript Basics: More Details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446212" y="5636344"/>
            <a:ext cx="8938472" cy="688256"/>
          </a:xfrm>
        </p:spPr>
        <p:txBody>
          <a:bodyPr/>
          <a:lstStyle/>
          <a:p>
            <a:r>
              <a:rPr lang="en-US" dirty="0" smtClean="0"/>
              <a:t>Duration, Languages, Technologies</a:t>
            </a:r>
            <a:endParaRPr lang="en-US" dirty="0"/>
          </a:p>
        </p:txBody>
      </p:sp>
      <p:pic>
        <p:nvPicPr>
          <p:cNvPr id="4" name="Picture 2" descr="https://lh6.googleusercontent.com/-lgPcVMlgjqo/U0xPQMfvcXI/AAAAAAAAEcM/tQFy1O2QBP8/w1044-h587-no/DSC0492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3284" y="1172185"/>
            <a:ext cx="5844328" cy="3286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0754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477187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10000"/>
              </a:lnSpc>
            </a:pPr>
            <a:r>
              <a:rPr lang="en-US" dirty="0"/>
              <a:t>Lectures: ~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10</a:t>
            </a:r>
            <a:r>
              <a:rPr lang="en-US" dirty="0" smtClean="0"/>
              <a:t> </a:t>
            </a:r>
            <a:r>
              <a:rPr lang="en-US" dirty="0"/>
              <a:t>hours </a:t>
            </a:r>
            <a:r>
              <a:rPr lang="en-US" dirty="0" smtClean="0"/>
              <a:t>(onsite + YouTube videos)</a:t>
            </a:r>
            <a:endParaRPr lang="en-US" dirty="0"/>
          </a:p>
          <a:p>
            <a:pPr>
              <a:lnSpc>
                <a:spcPct val="110000"/>
              </a:lnSpc>
            </a:pPr>
            <a:r>
              <a:rPr lang="en-US" dirty="0"/>
              <a:t>Practical </a:t>
            </a:r>
            <a:r>
              <a:rPr lang="en-US" dirty="0" smtClean="0"/>
              <a:t>exercises (in class): </a:t>
            </a:r>
            <a:r>
              <a:rPr lang="en-US" dirty="0"/>
              <a:t>~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10</a:t>
            </a:r>
            <a:r>
              <a:rPr lang="en-US" dirty="0" smtClean="0"/>
              <a:t> </a:t>
            </a:r>
            <a:r>
              <a:rPr lang="en-US" dirty="0"/>
              <a:t>hours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Homework</a:t>
            </a:r>
            <a:r>
              <a:rPr lang="en-US" dirty="0"/>
              <a:t>: </a:t>
            </a:r>
            <a:r>
              <a:rPr lang="en-US" dirty="0" smtClean="0"/>
              <a:t>~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30</a:t>
            </a:r>
            <a:r>
              <a:rPr lang="en-US" dirty="0" smtClean="0"/>
              <a:t>-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50</a:t>
            </a:r>
            <a:r>
              <a:rPr lang="en-US" dirty="0" smtClean="0"/>
              <a:t> hours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Team project: ~ 10-20 hours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Exam preparation: 8 hours</a:t>
            </a:r>
            <a:endParaRPr lang="en-US" dirty="0"/>
          </a:p>
          <a:p>
            <a:pPr>
              <a:lnSpc>
                <a:spcPct val="110000"/>
              </a:lnSpc>
            </a:pPr>
            <a:r>
              <a:rPr lang="en-US" dirty="0" smtClean="0"/>
              <a:t>Exam</a:t>
            </a:r>
            <a:r>
              <a:rPr lang="en-US" dirty="0"/>
              <a:t>: </a:t>
            </a:r>
            <a:r>
              <a:rPr lang="en-US" dirty="0" smtClean="0"/>
              <a:t>6 hours</a:t>
            </a:r>
            <a:endParaRPr lang="en-US" dirty="0"/>
          </a:p>
          <a:p>
            <a:pPr>
              <a:lnSpc>
                <a:spcPct val="110000"/>
              </a:lnSpc>
            </a:pPr>
            <a:r>
              <a:rPr lang="en-US" dirty="0" smtClean="0"/>
              <a:t>Schedule: July 2014</a:t>
            </a:r>
          </a:p>
          <a:p>
            <a:pPr>
              <a:lnSpc>
                <a:spcPct val="110000"/>
              </a:lnSpc>
            </a:pPr>
            <a:r>
              <a:rPr lang="en-US" dirty="0"/>
              <a:t>Exam dates: ~ 27-29 </a:t>
            </a:r>
            <a:r>
              <a:rPr lang="en-US" dirty="0" smtClean="0"/>
              <a:t>July 2014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Teamwork defense dates: 30 July – 1 Aug 2014</a:t>
            </a:r>
          </a:p>
        </p:txBody>
      </p:sp>
      <p:sp>
        <p:nvSpPr>
          <p:cNvPr id="477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Duration – Web Fundamentals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7967" y="1524000"/>
            <a:ext cx="1727998" cy="17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https://lh4.googleusercontent.com/-sTkZ_RckgBY/U0EYWUBP-tI/AAAAAAAAERk/Rpo-ITMX9Q4/w1044-h581-no/DSC0481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2612" y="3474922"/>
            <a:ext cx="4307455" cy="2397156"/>
          </a:xfrm>
          <a:prstGeom prst="rect">
            <a:avLst/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4309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48333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base"/>
            <a:r>
              <a:rPr lang="en-GB" dirty="0" smtClean="0"/>
              <a:t>Runs both in front-end and back-end</a:t>
            </a:r>
          </a:p>
          <a:p>
            <a:pPr fontAlgn="base"/>
            <a:r>
              <a:rPr lang="en-GB" dirty="0" smtClean="0"/>
              <a:t>Makes Web sites</a:t>
            </a:r>
            <a:r>
              <a:rPr lang="bg-BG" dirty="0" smtClean="0"/>
              <a:t> </a:t>
            </a:r>
            <a:r>
              <a:rPr lang="en-US" dirty="0" smtClean="0"/>
              <a:t>more dynamic</a:t>
            </a:r>
            <a:r>
              <a:rPr lang="en-GB" dirty="0" smtClean="0"/>
              <a:t> and </a:t>
            </a:r>
            <a:r>
              <a:rPr lang="en-GB" dirty="0"/>
              <a:t>to build </a:t>
            </a:r>
            <a:r>
              <a:rPr lang="en-GB" dirty="0" smtClean="0"/>
              <a:t>fast </a:t>
            </a:r>
            <a:r>
              <a:rPr lang="en-GB" dirty="0"/>
              <a:t>servers</a:t>
            </a:r>
          </a:p>
          <a:p>
            <a:pPr fontAlgn="base"/>
            <a:r>
              <a:rPr lang="en-GB" dirty="0"/>
              <a:t>Tons of job growth and high pay for those who know JavaScript</a:t>
            </a:r>
          </a:p>
          <a:p>
            <a:pPr lvl="1" fontAlgn="base"/>
            <a:r>
              <a:rPr lang="en-GB" dirty="0" smtClean="0"/>
              <a:t>Node.js – 80 000</a:t>
            </a:r>
            <a:r>
              <a:rPr lang="en-GB" dirty="0"/>
              <a:t>% </a:t>
            </a:r>
            <a:r>
              <a:rPr lang="en-GB" dirty="0" smtClean="0"/>
              <a:t>growth in demand over the last 3 years</a:t>
            </a:r>
          </a:p>
          <a:p>
            <a:pPr lvl="1" fontAlgn="base"/>
            <a:r>
              <a:rPr lang="en-GB" dirty="0" smtClean="0"/>
              <a:t>Angular.js – 9 000% growth in demand in just last year</a:t>
            </a:r>
          </a:p>
          <a:p>
            <a:pPr fontAlgn="base"/>
            <a:r>
              <a:rPr lang="en-GB" dirty="0" smtClean="0"/>
              <a:t>Open source</a:t>
            </a:r>
          </a:p>
          <a:p>
            <a:pPr lvl="1" fontAlgn="base"/>
            <a:r>
              <a:rPr lang="en-GB" dirty="0" smtClean="0"/>
              <a:t>JS </a:t>
            </a:r>
            <a:r>
              <a:rPr lang="en-GB" dirty="0"/>
              <a:t>is defined as </a:t>
            </a:r>
            <a:r>
              <a:rPr lang="en-GB" dirty="0" smtClean="0">
                <a:hlinkClick r:id="rId2"/>
              </a:rPr>
              <a:t>ECMAScript</a:t>
            </a:r>
            <a:r>
              <a:rPr lang="en-GB" dirty="0" smtClean="0"/>
              <a:t> – free for anybody </a:t>
            </a:r>
            <a:r>
              <a:rPr lang="en-GB" dirty="0"/>
              <a:t>to </a:t>
            </a:r>
            <a:r>
              <a:rPr lang="en-GB" dirty="0" smtClean="0"/>
              <a:t>implement</a:t>
            </a:r>
          </a:p>
          <a:p>
            <a:pPr fontAlgn="base"/>
            <a:r>
              <a:rPr lang="en-GB" dirty="0"/>
              <a:t>JavaScript is </a:t>
            </a:r>
            <a:r>
              <a:rPr lang="en-GB" dirty="0" smtClean="0"/>
              <a:t>running everywhere: browsers, mobile phones, etc.</a:t>
            </a:r>
            <a:endParaRPr lang="en-GB" dirty="0"/>
          </a:p>
        </p:txBody>
      </p:sp>
      <p:sp>
        <p:nvSpPr>
          <p:cNvPr id="4833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</a:t>
            </a:r>
            <a:r>
              <a:rPr lang="en-US" dirty="0" smtClean="0"/>
              <a:t>JavaScript?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4345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4864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Why the slides are in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English</a:t>
            </a:r>
            <a:r>
              <a:rPr lang="en-US" dirty="0"/>
              <a:t>?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English</a:t>
            </a:r>
            <a:r>
              <a:rPr lang="en-US" dirty="0"/>
              <a:t> is the native </a:t>
            </a:r>
            <a:r>
              <a:rPr lang="en-US" dirty="0" smtClean="0"/>
              <a:t>language</a:t>
            </a:r>
            <a:br>
              <a:rPr lang="en-US" dirty="0" smtClean="0"/>
            </a:br>
            <a:r>
              <a:rPr lang="en-US" dirty="0" smtClean="0"/>
              <a:t>of the software </a:t>
            </a:r>
            <a:r>
              <a:rPr lang="en-US" dirty="0"/>
              <a:t>engineers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Specific </a:t>
            </a:r>
            <a:r>
              <a:rPr lang="en-US" dirty="0"/>
              <a:t>terminology </a:t>
            </a:r>
            <a:r>
              <a:rPr lang="en-US" dirty="0" smtClean="0"/>
              <a:t>should be in English</a:t>
            </a:r>
          </a:p>
          <a:p>
            <a:pPr lvl="2">
              <a:lnSpc>
                <a:spcPct val="110000"/>
              </a:lnSpc>
            </a:pPr>
            <a:r>
              <a:rPr lang="en-US" dirty="0" smtClean="0"/>
              <a:t>Translations are inaccurate and funny</a:t>
            </a:r>
          </a:p>
          <a:p>
            <a:pPr>
              <a:lnSpc>
                <a:spcPct val="11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Just learn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English!</a:t>
            </a:r>
          </a:p>
          <a:p>
            <a:pPr lvl="1">
              <a:lnSpc>
                <a:spcPct val="11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No excuses</a:t>
            </a:r>
            <a:endParaRPr lang="en-US" dirty="0" smtClean="0"/>
          </a:p>
        </p:txBody>
      </p:sp>
      <p:sp>
        <p:nvSpPr>
          <p:cNvPr id="4864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English?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5812" y="4444945"/>
            <a:ext cx="2710200" cy="187965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5212" y="1447800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0" name="Picture 2" descr="http://www.gotmesh.org/wp-content/uploads/2013/12/learn-english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684" t="-4785" r="-1231" b="-4785"/>
          <a:stretch/>
        </p:blipFill>
        <p:spPr bwMode="auto">
          <a:xfrm>
            <a:off x="4951412" y="4747914"/>
            <a:ext cx="2557975" cy="1500486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3092682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32940" y="4572000"/>
            <a:ext cx="7185872" cy="820600"/>
          </a:xfrm>
        </p:spPr>
        <p:txBody>
          <a:bodyPr/>
          <a:lstStyle/>
          <a:p>
            <a:r>
              <a:rPr lang="en-US" dirty="0" smtClean="0"/>
              <a:t>JavaScript Basics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3632940" y="5450168"/>
            <a:ext cx="7185872" cy="688256"/>
          </a:xfrm>
        </p:spPr>
        <p:txBody>
          <a:bodyPr/>
          <a:lstStyle/>
          <a:p>
            <a:r>
              <a:rPr lang="en-US" dirty="0" smtClean="0"/>
              <a:t>Evaluation Criteria</a:t>
            </a:r>
            <a:endParaRPr lang="en-US" dirty="0"/>
          </a:p>
        </p:txBody>
      </p:sp>
      <p:pic>
        <p:nvPicPr>
          <p:cNvPr id="10242" name="Picture 2" descr="https://lh3.googleusercontent.com/-4TAFZdlfo0s/U0xP22Ud60I/AAAAAAAAEhw/mgpOBnNUE5s/w1044-h587-no/DSC0496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012" y="818559"/>
            <a:ext cx="4648200" cy="2613500"/>
          </a:xfrm>
          <a:prstGeom prst="rect">
            <a:avLst/>
          </a:prstGeom>
          <a:ln>
            <a:noFill/>
          </a:ln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https://lh6.googleusercontent.com/-pFmAv6TVjCY/U0xT3CflG5I/AAAAAAAAFD0/8Or91Ichnvo/w1044-h587-no/DSC05239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1612" y="1537300"/>
            <a:ext cx="4654653" cy="2617129"/>
          </a:xfrm>
          <a:prstGeom prst="rect">
            <a:avLst/>
          </a:prstGeom>
          <a:ln>
            <a:noFill/>
          </a:ln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827212" y="3934902"/>
            <a:ext cx="1981200" cy="2389698"/>
          </a:xfrm>
          <a:prstGeom prst="rect">
            <a:avLst/>
          </a:prstGeom>
          <a:ln>
            <a:noFill/>
          </a:ln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9929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Exam</a:t>
            </a:r>
            <a:r>
              <a:rPr lang="en-US" dirty="0" smtClean="0"/>
              <a:t> </a:t>
            </a:r>
            <a:r>
              <a:rPr lang="en-US" dirty="0"/>
              <a:t>–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75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% (80% for online students)</a:t>
            </a:r>
          </a:p>
          <a:p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Homework </a:t>
            </a:r>
            <a:r>
              <a:rPr lang="en-US" dirty="0"/>
              <a:t>+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evaluation </a:t>
            </a:r>
            <a:r>
              <a:rPr lang="en-US" dirty="0"/>
              <a:t>–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5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% </a:t>
            </a:r>
            <a:r>
              <a:rPr lang="en-US" dirty="0"/>
              <a:t>+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5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%</a:t>
            </a:r>
          </a:p>
          <a:p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Team work: 10%</a:t>
            </a:r>
            <a:endParaRPr lang="bg-BG" dirty="0" smtClean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Presence in class: 5% (onsite students only)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Bonuses: up to</a:t>
            </a:r>
            <a:r>
              <a:rPr lang="en-US" dirty="0" smtClean="0"/>
              <a:t>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10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%</a:t>
            </a:r>
          </a:p>
          <a:p>
            <a:pPr lvl="1"/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Assistant bonuses</a:t>
            </a:r>
          </a:p>
          <a:p>
            <a:pPr lvl="1"/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Forum bonuses</a:t>
            </a:r>
          </a:p>
          <a:p>
            <a:pPr lvl="1"/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Others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Scoring System for the “JavaScript Basics”</a:t>
            </a:r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2812" y="4495800"/>
            <a:ext cx="2939100" cy="164589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532812" y="1524000"/>
            <a:ext cx="2939100" cy="208424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0022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Practical programming exam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lvl="1"/>
            <a:r>
              <a:rPr lang="en-US" dirty="0">
                <a:latin typeface="Consolas" pitchFamily="49" charset="0"/>
                <a:cs typeface="Consolas" pitchFamily="49" charset="0"/>
              </a:rPr>
              <a:t>4</a:t>
            </a:r>
            <a:r>
              <a:rPr lang="en-US" dirty="0"/>
              <a:t> practical problems for 5 </a:t>
            </a:r>
            <a:r>
              <a:rPr lang="en-US" dirty="0" smtClean="0"/>
              <a:t>hours</a:t>
            </a:r>
          </a:p>
          <a:p>
            <a:pPr lvl="2"/>
            <a:r>
              <a:rPr lang="en-US" dirty="0"/>
              <a:t>1 easy, 2 with loops, 1 with arrays </a:t>
            </a:r>
            <a:r>
              <a:rPr lang="en-US" dirty="0" smtClean="0"/>
              <a:t>/ </a:t>
            </a:r>
            <a:r>
              <a:rPr lang="en-US" dirty="0"/>
              <a:t>strings</a:t>
            </a:r>
          </a:p>
          <a:p>
            <a:pPr lvl="2"/>
            <a:r>
              <a:rPr lang="en-US" dirty="0" smtClean="0"/>
              <a:t> </a:t>
            </a:r>
            <a:r>
              <a:rPr lang="en-US" dirty="0"/>
              <a:t>You should code in </a:t>
            </a:r>
            <a:r>
              <a:rPr lang="en-US" dirty="0" smtClean="0"/>
              <a:t>JavaScript</a:t>
            </a:r>
            <a:endParaRPr lang="en-US" dirty="0"/>
          </a:p>
          <a:p>
            <a:pPr lvl="1"/>
            <a:r>
              <a:rPr lang="en-US" dirty="0" smtClean="0"/>
              <a:t>Automated judge system with real-time feedback</a:t>
            </a:r>
          </a:p>
          <a:p>
            <a:pPr lvl="2"/>
            <a:r>
              <a:rPr lang="en-US" dirty="0" smtClean="0">
                <a:hlinkClick r:id="rId2"/>
              </a:rPr>
              <a:t>http://judge.softuni.bg</a:t>
            </a:r>
            <a:endParaRPr lang="en-US" dirty="0" smtClean="0"/>
          </a:p>
          <a:p>
            <a:pPr lvl="1"/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Solutions are evaluated for correctness only</a:t>
            </a:r>
          </a:p>
          <a:p>
            <a:pPr lvl="2"/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Code quality is still not measured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JavaScript Exam</a:t>
            </a:r>
            <a:endParaRPr lang="en-US" dirty="0"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8196" name="Picture 4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746294" y="4267200"/>
            <a:ext cx="2748117" cy="19812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 descr="https://lh3.googleusercontent.com/-IzrO_gXzfSg/U05SKQx5VhI/AAAAAAAAOPI/BJRD8xuYGmI/w1044-h587-no/DSC05149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746294" y="1424275"/>
            <a:ext cx="2748117" cy="241308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0225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Doing your homework is very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important</a:t>
            </a:r>
            <a:r>
              <a:rPr lang="en-US" dirty="0" smtClean="0"/>
              <a:t>!</a:t>
            </a:r>
          </a:p>
          <a:p>
            <a:pPr lvl="1"/>
            <a:r>
              <a:rPr lang="en-US" dirty="0" smtClean="0"/>
              <a:t>Programming can only be learned through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a lot of practice</a:t>
            </a:r>
            <a:r>
              <a:rPr lang="en-US" dirty="0" smtClean="0"/>
              <a:t>!</a:t>
            </a:r>
          </a:p>
          <a:p>
            <a:pPr lvl="1"/>
            <a:r>
              <a:rPr lang="en-US" dirty="0" smtClean="0"/>
              <a:t>You should write code every day!</a:t>
            </a:r>
          </a:p>
          <a:p>
            <a:r>
              <a:rPr lang="en-US" dirty="0" smtClean="0"/>
              <a:t>Each lecture is followed by a few exercises</a:t>
            </a:r>
          </a:p>
          <a:p>
            <a:pPr lvl="1"/>
            <a:r>
              <a:rPr lang="en-US" dirty="0" smtClean="0"/>
              <a:t>Try to solve them in class</a:t>
            </a:r>
          </a:p>
          <a:p>
            <a:pPr lvl="1"/>
            <a:r>
              <a:rPr lang="en-US" dirty="0" smtClean="0"/>
              <a:t>The rest are your homework</a:t>
            </a:r>
          </a:p>
          <a:p>
            <a:r>
              <a:rPr lang="en-US" dirty="0" smtClean="0"/>
              <a:t>Homework assignments are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due in 1-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2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weeks </a:t>
            </a:r>
            <a:r>
              <a:rPr lang="en-US" dirty="0" smtClean="0"/>
              <a:t>after each lecture</a:t>
            </a:r>
          </a:p>
          <a:p>
            <a:r>
              <a:rPr lang="en-US" dirty="0" smtClean="0"/>
              <a:t>Submission will be accepted through our web site: </a:t>
            </a:r>
            <a:r>
              <a:rPr lang="en-US" dirty="0" smtClean="0">
                <a:hlinkClick r:id="rId2"/>
              </a:rPr>
              <a:t>softuni.bg</a:t>
            </a:r>
            <a:r>
              <a:rPr lang="en-US" dirty="0" smtClean="0"/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 Assignments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380412" y="2870413"/>
            <a:ext cx="3150186" cy="200638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7247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 smtClean="0"/>
              <a:t>Course Objectives</a:t>
            </a:r>
            <a:endParaRPr lang="bg-BG" dirty="0" smtClean="0"/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 smtClean="0"/>
              <a:t>Course Program</a:t>
            </a:r>
            <a:endParaRPr lang="bg-BG" dirty="0" smtClean="0"/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 smtClean="0"/>
              <a:t>Trainers Team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 smtClean="0"/>
              <a:t>Examination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 smtClean="0"/>
              <a:t>Learning Resources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0" name="Picture 2" descr="http://www.graphicsfuel.com/wp-content/uploads/2012/07/books-icon-51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4380" y="3546475"/>
            <a:ext cx="2441576" cy="2441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://www.protrendy.com/wp-content/uploads/2014/04/js_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9012" y="3429000"/>
            <a:ext cx="2676526" cy="2676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95000"/>
              </a:lnSpc>
            </a:pPr>
            <a:r>
              <a:rPr lang="en-US" dirty="0" smtClean="0"/>
              <a:t>G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ive feedback </a:t>
            </a:r>
            <a:r>
              <a:rPr lang="en-US" dirty="0" smtClean="0"/>
              <a:t>to a few random homework submissions</a:t>
            </a:r>
          </a:p>
          <a:p>
            <a:pPr lvl="1">
              <a:lnSpc>
                <a:spcPct val="95000"/>
              </a:lnSpc>
            </a:pPr>
            <a:r>
              <a:rPr lang="en-US" dirty="0" smtClean="0"/>
              <a:t>Students submit homework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anonymously</a:t>
            </a:r>
          </a:p>
          <a:p>
            <a:pPr lvl="2">
              <a:lnSpc>
                <a:spcPct val="95000"/>
              </a:lnSpc>
            </a:pPr>
            <a:r>
              <a:rPr lang="en-US" dirty="0" smtClean="0"/>
              <a:t>Please exclude your name from the submissions!</a:t>
            </a:r>
          </a:p>
          <a:p>
            <a:pPr lvl="1">
              <a:lnSpc>
                <a:spcPct val="95000"/>
              </a:lnSpc>
            </a:pPr>
            <a:r>
              <a:rPr lang="en-US" dirty="0" smtClean="0"/>
              <a:t>For each homework</a:t>
            </a:r>
            <a:r>
              <a:rPr lang="en-US" dirty="0"/>
              <a:t> submitted</a:t>
            </a:r>
            <a:endParaRPr lang="en-US" dirty="0" smtClean="0"/>
          </a:p>
          <a:p>
            <a:pPr lvl="2">
              <a:lnSpc>
                <a:spcPct val="95000"/>
              </a:lnSpc>
            </a:pPr>
            <a:r>
              <a:rPr lang="en-US" dirty="0" smtClean="0"/>
              <a:t>Students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evaluate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random homeworks</a:t>
            </a:r>
          </a:p>
          <a:p>
            <a:pPr lvl="2">
              <a:lnSpc>
                <a:spcPct val="95000"/>
              </a:lnSpc>
            </a:pPr>
            <a:r>
              <a:rPr lang="en-US" dirty="0"/>
              <a:t>From the same topic, after the deadline</a:t>
            </a:r>
          </a:p>
          <a:p>
            <a:pPr lvl="2">
              <a:lnSpc>
                <a:spcPct val="95000"/>
              </a:lnSpc>
            </a:pPr>
            <a:r>
              <a:rPr lang="en-US" dirty="0" smtClean="0"/>
              <a:t>Give written feedback, at least 200 characters</a:t>
            </a:r>
          </a:p>
          <a:p>
            <a:pPr lvl="2">
              <a:lnSpc>
                <a:spcPct val="95000"/>
              </a:lnSpc>
            </a:pPr>
            <a:r>
              <a:rPr lang="en-US" dirty="0" smtClean="0"/>
              <a:t>Low-quality feedback </a:t>
            </a:r>
            <a:r>
              <a:rPr lang="en-US" dirty="0" smtClean="0">
                <a:sym typeface="Wingdings" panose="05000000000000000000" pitchFamily="2" charset="2"/>
              </a:rPr>
              <a:t></a:t>
            </a:r>
            <a:r>
              <a:rPr lang="en-US" dirty="0" smtClean="0"/>
              <a:t> report </a:t>
            </a:r>
            <a:r>
              <a:rPr lang="en-US" dirty="0"/>
              <a:t>for </a:t>
            </a:r>
            <a:r>
              <a:rPr lang="en-US" dirty="0" smtClean="0"/>
              <a:t>punishment</a:t>
            </a:r>
          </a:p>
          <a:p>
            <a:pPr lvl="1">
              <a:lnSpc>
                <a:spcPct val="95000"/>
              </a:lnSpc>
            </a:pPr>
            <a:r>
              <a:rPr lang="en-US" dirty="0"/>
              <a:t>Everyone will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get feedback </a:t>
            </a:r>
            <a:r>
              <a:rPr lang="en-US" dirty="0"/>
              <a:t>for their </a:t>
            </a:r>
            <a:r>
              <a:rPr lang="en-US" dirty="0" smtClean="0"/>
              <a:t>homework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 Peer Reviews</a:t>
            </a:r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7612" y="3214547"/>
            <a:ext cx="2728800" cy="181465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9620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55862" y="1900001"/>
            <a:ext cx="7086600" cy="820600"/>
          </a:xfrm>
        </p:spPr>
        <p:txBody>
          <a:bodyPr/>
          <a:lstStyle/>
          <a:p>
            <a:pPr algn="r"/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17662" y="2862680"/>
            <a:ext cx="7924800" cy="719034"/>
          </a:xfrm>
        </p:spPr>
        <p:txBody>
          <a:bodyPr/>
          <a:lstStyle/>
          <a:p>
            <a:pPr algn="r"/>
            <a:r>
              <a:rPr lang="en-US" dirty="0" smtClean="0"/>
              <a:t>What We Need Additionally?</a:t>
            </a:r>
            <a:endParaRPr 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662" y="3752788"/>
            <a:ext cx="3918458" cy="26000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8438" y="3757290"/>
            <a:ext cx="1724025" cy="259551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2" y="1219200"/>
            <a:ext cx="1619250" cy="1619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4663" y="457200"/>
            <a:ext cx="1600199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342062" y="438149"/>
            <a:ext cx="9144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789862" y="609599"/>
            <a:ext cx="762000" cy="783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5129" y="3990601"/>
            <a:ext cx="1734266" cy="2124386"/>
          </a:xfrm>
          <a:prstGeom prst="rect">
            <a:avLst/>
          </a:prstGeom>
          <a:noFill/>
          <a:effectLst>
            <a:glow rad="127000">
              <a:schemeClr val="accent4">
                <a:lumMod val="60000"/>
                <a:lumOff val="40000"/>
                <a:alpha val="25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162075">
            <a:off x="2646968" y="867926"/>
            <a:ext cx="1297553" cy="1530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://2.bp.blogspot.com/-yG-zPuNuVow/UC1sInLEyVI/AAAAAAAAACc/3Apwctm139Q/s1600/css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8612" y="4495800"/>
            <a:ext cx="2374399" cy="17808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www.clipartbest.com/download?clipart=bcyrERxcL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0353" y="1535370"/>
            <a:ext cx="2290916" cy="2370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6380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smtClean="0"/>
              <a:t>Web Fundamentals </a:t>
            </a:r>
            <a:r>
              <a:rPr lang="en-US" dirty="0"/>
              <a:t>official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web site</a:t>
            </a:r>
            <a:r>
              <a:rPr lang="en-US" dirty="0"/>
              <a:t>:</a:t>
            </a:r>
          </a:p>
          <a:p>
            <a:pPr lvl="1"/>
            <a:endParaRPr lang="en-US" sz="2900" dirty="0"/>
          </a:p>
          <a:p>
            <a:pPr>
              <a:spcBef>
                <a:spcPts val="3600"/>
              </a:spcBef>
            </a:pPr>
            <a:r>
              <a:rPr lang="en-US" sz="3200" dirty="0" smtClean="0"/>
              <a:t>Register </a:t>
            </a:r>
            <a:r>
              <a:rPr lang="en-US" sz="3200" dirty="0"/>
              <a:t>for the "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Software University Forum</a:t>
            </a:r>
            <a:r>
              <a:rPr lang="en-US" sz="3200" dirty="0"/>
              <a:t>":</a:t>
            </a:r>
          </a:p>
          <a:p>
            <a:pPr lvl="1"/>
            <a:r>
              <a:rPr lang="en-US" dirty="0"/>
              <a:t>Discuss the course exercises with your colleagues</a:t>
            </a:r>
          </a:p>
          <a:p>
            <a:pPr lvl="1"/>
            <a:r>
              <a:rPr lang="en-US" dirty="0"/>
              <a:t>Find solutions for </a:t>
            </a:r>
            <a:r>
              <a:rPr lang="en-US" dirty="0" smtClean="0"/>
              <a:t>all course exercises</a:t>
            </a:r>
            <a:endParaRPr lang="en-US" dirty="0"/>
          </a:p>
          <a:p>
            <a:pPr lvl="1"/>
            <a:r>
              <a:rPr lang="en-US" dirty="0"/>
              <a:t>Share source code / discuss ideas / help each </a:t>
            </a:r>
            <a:r>
              <a:rPr lang="en-US" dirty="0" smtClean="0"/>
              <a:t>other</a:t>
            </a:r>
            <a:endParaRPr lang="en-US" sz="31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Web Site &amp; Forums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912812" y="1924966"/>
            <a:ext cx="10363200" cy="75329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2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  <a:hlinkClick r:id="rId3"/>
              </a:rPr>
              <a:t>https://softuni.bg/trainings/coursesinstances/details/</a:t>
            </a:r>
            <a:r>
              <a:rPr lang="en-US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  <a:hlinkClick r:id="rId3"/>
              </a:rPr>
              <a:t>4</a:t>
            </a:r>
            <a:endParaRPr lang="en-US" sz="2600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838412" y="3227514"/>
            <a:ext cx="1727241" cy="190045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ounded Rectangle 7"/>
          <p:cNvSpPr/>
          <p:nvPr/>
        </p:nvSpPr>
        <p:spPr>
          <a:xfrm>
            <a:off x="1702412" y="5627710"/>
            <a:ext cx="8784000" cy="75329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2600" b="1" noProof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5"/>
              </a:rPr>
              <a:t>https://</a:t>
            </a:r>
            <a:r>
              <a:rPr lang="en-US" sz="2600" b="1" noProof="1" smtClean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5"/>
              </a:rPr>
              <a:t>softuni.bg/forum</a:t>
            </a:r>
            <a:endParaRPr lang="en-US" sz="2600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1173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All lecture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slides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videos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homework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assignments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projects</a:t>
            </a:r>
            <a:r>
              <a:rPr lang="en-US" dirty="0" smtClean="0"/>
              <a:t> and other resources are open content, available for free</a:t>
            </a:r>
          </a:p>
          <a:p>
            <a:pPr lvl="1"/>
            <a:r>
              <a:rPr lang="en-US" dirty="0" smtClean="0"/>
              <a:t>Visit the course web site to access the course resources</a:t>
            </a:r>
            <a:endParaRPr lang="en-US" dirty="0" smtClean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JavaScript Basics Slides and Videos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5412" y="3429000"/>
            <a:ext cx="2736000" cy="27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/>
          <a:stretch/>
        </p:blipFill>
        <p:spPr>
          <a:xfrm>
            <a:off x="3625358" y="3371080"/>
            <a:ext cx="4818054" cy="29379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12" y="3471369"/>
            <a:ext cx="2780017" cy="2737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03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 txBox="1">
            <a:spLocks/>
          </p:cNvSpPr>
          <p:nvPr/>
        </p:nvSpPr>
        <p:spPr>
          <a:xfrm>
            <a:off x="303213" y="1218621"/>
            <a:ext cx="11577624" cy="5502855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90000"/>
              </a:lnSpc>
              <a:spcAft>
                <a:spcPts val="1800"/>
              </a:spcAft>
            </a:pPr>
            <a:r>
              <a:rPr lang="en-US" sz="3200" dirty="0" smtClean="0"/>
              <a:t>Mozilla Development Network (MDN)</a:t>
            </a:r>
            <a:endParaRPr lang="en-US" sz="3200" dirty="0"/>
          </a:p>
          <a:p>
            <a:pPr lvl="1">
              <a:lnSpc>
                <a:spcPct val="90000"/>
              </a:lnSpc>
              <a:spcAft>
                <a:spcPts val="1800"/>
              </a:spcAft>
            </a:pPr>
            <a:r>
              <a:rPr lang="en-US" sz="3000" dirty="0" smtClean="0">
                <a:hlinkClick r:id="rId2"/>
              </a:rPr>
              <a:t>https://developer.mozilla.org</a:t>
            </a:r>
            <a:endParaRPr lang="en-US" sz="3000" dirty="0" smtClean="0">
              <a:hlinkClick r:id="rId3"/>
            </a:endParaRPr>
          </a:p>
          <a:p>
            <a:pPr lvl="0">
              <a:lnSpc>
                <a:spcPct val="90000"/>
              </a:lnSpc>
              <a:spcAft>
                <a:spcPts val="1800"/>
              </a:spcAft>
            </a:pPr>
            <a:r>
              <a:rPr lang="en-US" sz="3200" dirty="0" smtClean="0"/>
              <a:t>Web Platform</a:t>
            </a:r>
          </a:p>
          <a:p>
            <a:pPr lvl="1">
              <a:lnSpc>
                <a:spcPct val="90000"/>
              </a:lnSpc>
              <a:spcAft>
                <a:spcPts val="1800"/>
              </a:spcAft>
            </a:pPr>
            <a:r>
              <a:rPr lang="en-US" sz="3000" dirty="0" smtClean="0">
                <a:hlinkClick r:id="rId4"/>
              </a:rPr>
              <a:t>http://www.webplatform.org</a:t>
            </a:r>
            <a:endParaRPr lang="en-US" sz="3000" dirty="0" smtClean="0"/>
          </a:p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dirty="0" smtClean="0"/>
              <a:t>JavaScript Books</a:t>
            </a:r>
          </a:p>
          <a:p>
            <a:pPr lvl="1">
              <a:lnSpc>
                <a:spcPct val="90000"/>
              </a:lnSpc>
              <a:spcAft>
                <a:spcPts val="1800"/>
              </a:spcAft>
            </a:pPr>
            <a:r>
              <a:rPr lang="en-US" dirty="0" smtClean="0">
                <a:hlinkClick r:id="rId5"/>
              </a:rPr>
              <a:t>JavaScript: The Definitive Guide</a:t>
            </a:r>
            <a:endParaRPr lang="en-US" dirty="0" smtClean="0"/>
          </a:p>
          <a:p>
            <a:pPr lvl="1">
              <a:lnSpc>
                <a:spcPct val="90000"/>
              </a:lnSpc>
              <a:spcAft>
                <a:spcPts val="1800"/>
              </a:spcAft>
            </a:pPr>
            <a:r>
              <a:rPr lang="en-US" dirty="0" smtClean="0">
                <a:hlinkClick r:id="rId6"/>
              </a:rPr>
              <a:t>JavaScript: The Good Parts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JavaScript Resources</a:t>
            </a:r>
            <a:endParaRPr lang="en-US" dirty="0"/>
          </a:p>
        </p:txBody>
      </p:sp>
      <p:pic>
        <p:nvPicPr>
          <p:cNvPr id="2050" name="Picture 2" descr="Activate Your Web Pages">
            <a:hlinkClick r:id="rId5"/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8812" y="3674532"/>
            <a:ext cx="1905000" cy="2497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Unearthing the Excellence in JavaScript">
            <a:hlinkClick r:id="rId6"/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2812" y="3674532"/>
            <a:ext cx="1905000" cy="2497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8791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Software University Learning System (SULS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>
                <a:hlinkClick r:id="rId2"/>
              </a:rPr>
              <a:t>www.softuni.bg</a:t>
            </a:r>
            <a:endParaRPr lang="en-US" dirty="0" smtClean="0"/>
          </a:p>
          <a:p>
            <a:pPr lvl="1"/>
            <a:r>
              <a:rPr lang="en-US" dirty="0" smtClean="0"/>
              <a:t>Important resource for students</a:t>
            </a:r>
          </a:p>
          <a:p>
            <a:pPr lvl="1"/>
            <a:r>
              <a:rPr lang="en-US" dirty="0" smtClean="0"/>
              <a:t>Homework submissions</a:t>
            </a:r>
          </a:p>
          <a:p>
            <a:pPr lvl="1"/>
            <a:r>
              <a:rPr lang="en-US" dirty="0" smtClean="0"/>
              <a:t>Homework check-up</a:t>
            </a:r>
          </a:p>
          <a:p>
            <a:pPr lvl="1"/>
            <a:r>
              <a:rPr lang="en-US" dirty="0" smtClean="0"/>
              <a:t>Exams and results</a:t>
            </a:r>
          </a:p>
          <a:p>
            <a:pPr lvl="1"/>
            <a:r>
              <a:rPr lang="en-US" dirty="0"/>
              <a:t>Reports about your </a:t>
            </a:r>
            <a:r>
              <a:rPr lang="en-US" dirty="0" smtClean="0"/>
              <a:t>progress</a:t>
            </a:r>
          </a:p>
          <a:p>
            <a:pPr lvl="1"/>
            <a:r>
              <a:rPr lang="en-US" dirty="0" smtClean="0"/>
              <a:t>…</a:t>
            </a:r>
          </a:p>
          <a:p>
            <a:pPr lvl="1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Software University Learning System (SULS)</a:t>
            </a:r>
            <a:endParaRPr lang="en-US" dirty="0"/>
          </a:p>
        </p:txBody>
      </p:sp>
      <p:pic>
        <p:nvPicPr>
          <p:cNvPr id="6" name="Picture 5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7835" y="2514600"/>
            <a:ext cx="4733884" cy="3676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739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Microsoft </a:t>
            </a:r>
            <a:r>
              <a:rPr lang="en-U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Visual Studio 2013 </a:t>
            </a:r>
            <a:r>
              <a:rPr lang="en-US" dirty="0" smtClean="0"/>
              <a:t>or Visual Studio Express 2013</a:t>
            </a:r>
          </a:p>
          <a:p>
            <a:pPr>
              <a:lnSpc>
                <a:spcPct val="100000"/>
              </a:lnSpc>
            </a:pPr>
            <a:r>
              <a:rPr lang="en-US" dirty="0" err="1" smtClean="0"/>
              <a:t>WebStorm</a:t>
            </a:r>
            <a:endParaRPr lang="en-US" dirty="0" smtClean="0"/>
          </a:p>
          <a:p>
            <a:pPr>
              <a:lnSpc>
                <a:spcPct val="100000"/>
              </a:lnSpc>
            </a:pPr>
            <a:r>
              <a:rPr lang="en-US" dirty="0" smtClean="0"/>
              <a:t>Sublime Text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Komodo IDE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Recommended Software</a:t>
            </a:r>
            <a:endParaRPr lang="en-US" dirty="0"/>
          </a:p>
        </p:txBody>
      </p:sp>
      <p:pic>
        <p:nvPicPr>
          <p:cNvPr id="4098" name="Picture 2" descr="http://www.awebstudio.com/wp-content/uploads/tools-ico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6917" y="2698048"/>
            <a:ext cx="2476500" cy="2476500"/>
          </a:xfrm>
          <a:prstGeom prst="roundRect">
            <a:avLst>
              <a:gd name="adj" fmla="val 21539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://2.bp.blogspot.com/-GU9uyq5JF-g/UkP9UlsSiAI/AAAAAAAAATU/oFVLcdB5ZFI/s1600/text_icon_v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6012" y="4164898"/>
            <a:ext cx="2019300" cy="2019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1143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2" y="1151121"/>
            <a:ext cx="11804821" cy="557035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The “JavaScript Basics" course teaches</a:t>
            </a:r>
          </a:p>
          <a:p>
            <a:pPr marL="623888" lvl="1" indent="-320675">
              <a:lnSpc>
                <a:spcPct val="100000"/>
              </a:lnSpc>
            </a:pPr>
            <a:r>
              <a:rPr lang="en-US" sz="3000" dirty="0" smtClean="0"/>
              <a:t>The 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first steps in JavaScript</a:t>
            </a:r>
            <a:endParaRPr lang="en-US" sz="3000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en-US" sz="3200" dirty="0" smtClean="0"/>
              <a:t>Training program</a:t>
            </a:r>
          </a:p>
          <a:p>
            <a:pPr lvl="1">
              <a:lnSpc>
                <a:spcPct val="100000"/>
              </a:lnSpc>
            </a:pPr>
            <a:r>
              <a:rPr lang="en-US" sz="3000" dirty="0" smtClean="0"/>
              <a:t>Data types and variables, conditional statements,</a:t>
            </a:r>
            <a:br>
              <a:rPr lang="en-US" sz="3000" dirty="0" smtClean="0"/>
            </a:br>
            <a:r>
              <a:rPr lang="en-US" sz="3000" dirty="0" smtClean="0"/>
              <a:t>loops, arrays, using objects, DOM, events</a:t>
            </a:r>
            <a:endParaRPr lang="en-US" sz="3000" dirty="0"/>
          </a:p>
          <a:p>
            <a:pPr>
              <a:lnSpc>
                <a:spcPct val="100000"/>
              </a:lnSpc>
            </a:pPr>
            <a:r>
              <a:rPr lang="en-US" sz="3200" dirty="0" smtClean="0"/>
              <a:t>Practical exam</a:t>
            </a:r>
          </a:p>
          <a:p>
            <a:pPr lvl="1">
              <a:lnSpc>
                <a:spcPct val="100000"/>
              </a:lnSpc>
            </a:pPr>
            <a:r>
              <a:rPr lang="en-US" sz="3000" dirty="0" smtClean="0"/>
              <a:t>Form image to </a:t>
            </a:r>
            <a:r>
              <a:rPr lang="en-GB" sz="3000" dirty="0" smtClean="0"/>
              <a:t>JavaScript Basics </a:t>
            </a:r>
            <a:r>
              <a:rPr lang="en-US" sz="3000" dirty="0" smtClean="0"/>
              <a:t>+ score system</a:t>
            </a:r>
            <a:endParaRPr lang="en-US" sz="3000" dirty="0"/>
          </a:p>
          <a:p>
            <a:pPr>
              <a:lnSpc>
                <a:spcPct val="100000"/>
              </a:lnSpc>
            </a:pPr>
            <a:r>
              <a:rPr lang="en-US" sz="3200" dirty="0"/>
              <a:t>Learning </a:t>
            </a:r>
            <a:r>
              <a:rPr lang="en-US" sz="3200" dirty="0" smtClean="0"/>
              <a:t>resources</a:t>
            </a:r>
          </a:p>
          <a:p>
            <a:pPr lvl="1">
              <a:lnSpc>
                <a:spcPct val="100000"/>
              </a:lnSpc>
            </a:pPr>
            <a:r>
              <a:rPr lang="en-US" sz="3000" dirty="0" smtClean="0"/>
              <a:t>Lectures, videos, software, books, forum</a:t>
            </a:r>
            <a:endParaRPr lang="en-US" sz="30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pic>
        <p:nvPicPr>
          <p:cNvPr id="11" name="Picture 4" descr="D:\_WORK PROJECTS\Nakov\Presentation Slides Design\Question Summary Slide\Store\minions summary cop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6463" y="1264700"/>
            <a:ext cx="3224360" cy="3224360"/>
          </a:xfrm>
          <a:prstGeom prst="rect">
            <a:avLst/>
          </a:prstGeom>
          <a:noFill/>
        </p:spPr>
      </p:pic>
      <p:grpSp>
        <p:nvGrpSpPr>
          <p:cNvPr id="7" name="Group 6"/>
          <p:cNvGrpSpPr/>
          <p:nvPr/>
        </p:nvGrpSpPr>
        <p:grpSpPr>
          <a:xfrm>
            <a:off x="8309225" y="4696475"/>
            <a:ext cx="3081986" cy="1628125"/>
            <a:chOff x="998778" y="2709000"/>
            <a:chExt cx="7687634" cy="3510730"/>
          </a:xfrm>
        </p:grpSpPr>
        <p:pic>
          <p:nvPicPr>
            <p:cNvPr id="8" name="Picture 4"/>
            <p:cNvPicPr>
              <a:picLocks noChangeAspect="1" noChangeArrowheads="1"/>
            </p:cNvPicPr>
            <p:nvPr/>
          </p:nvPicPr>
          <p:blipFill>
            <a:blip r:embed="rId4" cstate="screen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8778" y="2709000"/>
              <a:ext cx="7687634" cy="351073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10" name="TextBox 9"/>
            <p:cNvSpPr txBox="1"/>
            <p:nvPr/>
          </p:nvSpPr>
          <p:spPr>
            <a:xfrm rot="21361232">
              <a:off x="1603866" y="3732944"/>
              <a:ext cx="6576452" cy="1327851"/>
            </a:xfrm>
            <a:prstGeom prst="rect">
              <a:avLst/>
            </a:prstGeom>
            <a:noFill/>
          </p:spPr>
          <p:txBody>
            <a:bodyPr wrap="none" rtlCol="0">
              <a:prstTxWarp prst="textCascadeUp">
                <a:avLst/>
              </a:prstTxWarp>
              <a:spAutoFit/>
            </a:bodyPr>
            <a:lstStyle/>
            <a:p>
              <a:r>
                <a:rPr lang="en-US" sz="10700" b="1" dirty="0" smtClean="0">
                  <a:ln w="3175">
                    <a:solidFill>
                      <a:srgbClr val="FFFFFF">
                        <a:alpha val="50000"/>
                      </a:srgbClr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  <a:alpha val="49804"/>
                    </a:schemeClr>
                  </a:solidFill>
                  <a:effectLst>
                    <a:outerShdw blurRad="88900" sx="102000" sy="102000" algn="ctr" rotWithShape="0">
                      <a:prstClr val="black"/>
                    </a:outerShdw>
                  </a:effectLst>
                </a:rPr>
                <a:t>JS Basics</a:t>
              </a:r>
              <a:endParaRPr lang="en-US" sz="10700" b="1" dirty="0">
                <a:ln w="3175">
                  <a:solidFill>
                    <a:srgbClr val="FFFFFF">
                      <a:alpha val="50000"/>
                    </a:srgbClr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  <a:alpha val="49804"/>
                  </a:schemeClr>
                </a:solidFill>
                <a:effectLst>
                  <a:outerShdw blurRad="88900" sx="102000" sy="102000" algn="ctr" rotWithShape="0">
                    <a:prstClr val="black"/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21169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https://softuni.bg/courses/javascript-basics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88815" y="117000"/>
            <a:ext cx="9531686" cy="797400"/>
          </a:xfrm>
        </p:spPr>
        <p:txBody>
          <a:bodyPr>
            <a:normAutofit/>
          </a:bodyPr>
          <a:lstStyle/>
          <a:p>
            <a:r>
              <a:rPr lang="en-US" dirty="0"/>
              <a:t>JavaScript Basics – Course Introduction</a:t>
            </a:r>
            <a:endParaRPr lang="en-US" dirty="0"/>
          </a:p>
        </p:txBody>
      </p:sp>
      <p:pic>
        <p:nvPicPr>
          <p:cNvPr id="4" name="Picture 3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0297" y="1424940"/>
            <a:ext cx="2203729" cy="784654"/>
          </a:xfrm>
          <a:prstGeom prst="roundRect">
            <a:avLst>
              <a:gd name="adj" fmla="val 3159"/>
            </a:avLst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5612" y="1424940"/>
            <a:ext cx="1710402" cy="784860"/>
          </a:xfrm>
          <a:prstGeom prst="roundRect">
            <a:avLst>
              <a:gd name="adj" fmla="val 3159"/>
            </a:avLst>
          </a:prstGeom>
        </p:spPr>
      </p:pic>
      <p:pic>
        <p:nvPicPr>
          <p:cNvPr id="6" name="Picture 5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92052" y="1424940"/>
            <a:ext cx="2372207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7" name="Picture 6">
            <a:hlinkClick r:id="rId10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689561" y="1424940"/>
            <a:ext cx="1991815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8" name="Picture 7">
            <a:hlinkClick r:id="rId12"/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420064" y="1424940"/>
            <a:ext cx="2043459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9" name="Picture 8">
            <a:hlinkClick r:id="rId14"/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55612" y="5676828"/>
            <a:ext cx="2856368" cy="723768"/>
          </a:xfrm>
          <a:prstGeom prst="roundRect">
            <a:avLst>
              <a:gd name="adj" fmla="val 3159"/>
            </a:avLst>
          </a:prstGeom>
        </p:spPr>
      </p:pic>
      <p:pic>
        <p:nvPicPr>
          <p:cNvPr id="10" name="Picture 9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587388" y="5754396"/>
            <a:ext cx="2947601" cy="568632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3948900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License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</a:t>
            </a:r>
            <a:r>
              <a:rPr lang="en-US" dirty="0" smtClean="0"/>
              <a:t>course (slides, examples, demos, videos, homework, etc.)</a:t>
            </a:r>
            <a:br>
              <a:rPr lang="en-US" dirty="0" smtClean="0"/>
            </a:br>
            <a:r>
              <a:rPr lang="en-US" dirty="0" smtClean="0"/>
              <a:t>is </a:t>
            </a:r>
            <a:r>
              <a:rPr lang="en-US" dirty="0"/>
              <a:t>licensed </a:t>
            </a:r>
            <a:r>
              <a:rPr lang="en-US" dirty="0" smtClean="0"/>
              <a:t>under </a:t>
            </a:r>
            <a:r>
              <a:rPr lang="en-US" dirty="0"/>
              <a:t>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4.0 International</a:t>
            </a:r>
            <a:r>
              <a:rPr lang="en-US" dirty="0"/>
              <a:t>" </a:t>
            </a:r>
            <a:r>
              <a:rPr lang="en-US" dirty="0" smtClean="0"/>
              <a:t>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88815" y="4724400"/>
            <a:ext cx="11804822" cy="1997079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2400" dirty="0" smtClean="0"/>
              <a:t>Attribution: this work may contain portions from</a:t>
            </a:r>
          </a:p>
          <a:p>
            <a:pPr lvl="1"/>
            <a:r>
              <a:rPr lang="en-US" sz="2000" dirty="0"/>
              <a:t>“</a:t>
            </a:r>
            <a:r>
              <a:rPr lang="en-US" sz="2000" dirty="0">
                <a:hlinkClick r:id="rId5"/>
              </a:rPr>
              <a:t>JavaScript Basics</a:t>
            </a:r>
            <a:r>
              <a:rPr lang="en-US" sz="2000" dirty="0"/>
              <a:t>" course by </a:t>
            </a:r>
            <a:r>
              <a:rPr lang="en-US" sz="2000" noProof="1"/>
              <a:t>Telerik Academy</a:t>
            </a:r>
            <a:r>
              <a:rPr lang="en-US" sz="2000" dirty="0"/>
              <a:t> under </a:t>
            </a:r>
            <a:r>
              <a:rPr lang="en-US" sz="2000" dirty="0">
                <a:hlinkClick r:id="rId6"/>
              </a:rPr>
              <a:t>CC-BY-NC-SA</a:t>
            </a:r>
            <a:r>
              <a:rPr lang="en-US" sz="2000" dirty="0"/>
              <a:t> license</a:t>
            </a:r>
          </a:p>
        </p:txBody>
      </p:sp>
    </p:spTree>
    <p:extLst>
      <p:ext uri="{BB962C8B-B14F-4D97-AF65-F5344CB8AC3E}">
        <p14:creationId xmlns:p14="http://schemas.microsoft.com/office/powerpoint/2010/main" val="4007765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</a:t>
            </a:r>
            <a:r>
              <a:rPr lang="bg-BG" dirty="0"/>
              <a:t> </a:t>
            </a:r>
            <a:r>
              <a:rPr lang="en-US" dirty="0"/>
              <a:t>#</a:t>
            </a:r>
            <a:r>
              <a:rPr lang="bg-BG" dirty="0"/>
              <a:t>1</a:t>
            </a:r>
            <a:r>
              <a:rPr lang="en-US" dirty="0"/>
              <a:t> </a:t>
            </a:r>
            <a:r>
              <a:rPr lang="en-US" dirty="0" smtClean="0"/>
              <a:t>at the Software University</a:t>
            </a:r>
            <a:endParaRPr lang="en-US" dirty="0"/>
          </a:p>
        </p:txBody>
      </p:sp>
      <p:grpSp>
        <p:nvGrpSpPr>
          <p:cNvPr id="127" name="Group 126"/>
          <p:cNvGrpSpPr/>
          <p:nvPr/>
        </p:nvGrpSpPr>
        <p:grpSpPr>
          <a:xfrm>
            <a:off x="398326" y="1676400"/>
            <a:ext cx="11380090" cy="2819400"/>
            <a:chOff x="581722" y="1295400"/>
            <a:chExt cx="8713090" cy="2200508"/>
          </a:xfrm>
        </p:grpSpPr>
        <p:sp>
          <p:nvSpPr>
            <p:cNvPr id="5" name="TextBox 4"/>
            <p:cNvSpPr txBox="1"/>
            <p:nvPr/>
          </p:nvSpPr>
          <p:spPr>
            <a:xfrm>
              <a:off x="690870" y="1807559"/>
              <a:ext cx="1547082" cy="799124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US" sz="2200" dirty="0"/>
                <a:t>Java Basics</a:t>
              </a:r>
              <a:endParaRPr lang="bg-BG" sz="2200" dirty="0"/>
            </a:p>
            <a:p>
              <a:r>
                <a:rPr lang="en-US" sz="1600" dirty="0"/>
                <a:t>4 times</a:t>
              </a:r>
              <a:r>
                <a:rPr lang="bg-BG" sz="1600" dirty="0"/>
                <a:t> + </a:t>
              </a:r>
              <a:r>
                <a:rPr lang="en-US" sz="1600" dirty="0" smtClean="0"/>
                <a:t>TW + exam</a:t>
              </a:r>
              <a:endParaRPr lang="bg-BG" sz="1600" dirty="0"/>
            </a:p>
            <a:p>
              <a:r>
                <a:rPr lang="en-US" sz="1600" dirty="0"/>
                <a:t>3</a:t>
              </a:r>
              <a:r>
                <a:rPr lang="bg-BG" sz="1600" dirty="0"/>
                <a:t> </a:t>
              </a:r>
              <a:r>
                <a:rPr lang="en-US" sz="1600" dirty="0"/>
                <a:t>weeks</a:t>
              </a:r>
              <a:r>
                <a:rPr lang="bg-BG" sz="1600" dirty="0"/>
                <a:t> * 2 </a:t>
              </a:r>
              <a:r>
                <a:rPr lang="en-US" sz="1600" dirty="0"/>
                <a:t>times</a:t>
              </a:r>
              <a:endParaRPr lang="bg-BG" sz="1600" dirty="0"/>
            </a:p>
            <a:p>
              <a:endParaRPr lang="en-US" sz="1800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2293498" y="1807533"/>
              <a:ext cx="3123174" cy="799149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US" sz="2200" dirty="0">
                  <a:solidFill>
                    <a:schemeClr val="bg1"/>
                  </a:solidFill>
                </a:rPr>
                <a:t>Web Fundamentals </a:t>
              </a:r>
              <a:r>
                <a:rPr lang="bg-BG" sz="2200" dirty="0">
                  <a:solidFill>
                    <a:schemeClr val="bg1"/>
                  </a:solidFill>
                </a:rPr>
                <a:t>(</a:t>
              </a:r>
              <a:r>
                <a:rPr lang="en-US" sz="2200" dirty="0">
                  <a:solidFill>
                    <a:schemeClr val="bg1"/>
                  </a:solidFill>
                </a:rPr>
                <a:t>HTML + CSS</a:t>
              </a:r>
              <a:r>
                <a:rPr lang="bg-BG" sz="2200" dirty="0">
                  <a:solidFill>
                    <a:schemeClr val="bg1"/>
                  </a:solidFill>
                </a:rPr>
                <a:t>)</a:t>
              </a:r>
            </a:p>
            <a:p>
              <a:r>
                <a:rPr lang="en-US" sz="1600" dirty="0">
                  <a:solidFill>
                    <a:schemeClr val="bg1"/>
                  </a:solidFill>
                </a:rPr>
                <a:t>10 times</a:t>
              </a:r>
              <a:r>
                <a:rPr lang="bg-BG" sz="1600" dirty="0">
                  <a:solidFill>
                    <a:schemeClr val="bg1"/>
                  </a:solidFill>
                </a:rPr>
                <a:t> + </a:t>
              </a:r>
              <a:r>
                <a:rPr lang="en-US" sz="1600" dirty="0" smtClean="0">
                  <a:solidFill>
                    <a:schemeClr val="bg1"/>
                  </a:solidFill>
                </a:rPr>
                <a:t>TW + exam</a:t>
              </a:r>
              <a:endParaRPr lang="bg-BG" sz="1600" dirty="0">
                <a:solidFill>
                  <a:schemeClr val="bg1"/>
                </a:solidFill>
              </a:endParaRPr>
            </a:p>
            <a:p>
              <a:r>
                <a:rPr lang="en-US" sz="1600" dirty="0">
                  <a:solidFill>
                    <a:schemeClr val="bg1"/>
                  </a:solidFill>
                </a:rPr>
                <a:t>6</a:t>
              </a:r>
              <a:r>
                <a:rPr lang="bg-BG" sz="1600" dirty="0">
                  <a:solidFill>
                    <a:schemeClr val="bg1"/>
                  </a:solidFill>
                </a:rPr>
                <a:t> </a:t>
              </a:r>
              <a:r>
                <a:rPr lang="en-US" sz="1600" dirty="0">
                  <a:solidFill>
                    <a:schemeClr val="bg1"/>
                  </a:solidFill>
                </a:rPr>
                <a:t>weeks</a:t>
              </a:r>
              <a:r>
                <a:rPr lang="bg-BG" sz="1600" dirty="0">
                  <a:solidFill>
                    <a:schemeClr val="bg1"/>
                  </a:solidFill>
                </a:rPr>
                <a:t> * 2 </a:t>
              </a:r>
              <a:r>
                <a:rPr lang="en-US" sz="1600" dirty="0">
                  <a:solidFill>
                    <a:schemeClr val="bg1"/>
                  </a:solidFill>
                </a:rPr>
                <a:t>times</a:t>
              </a:r>
              <a:endParaRPr lang="bg-BG" sz="1600" dirty="0">
                <a:solidFill>
                  <a:schemeClr val="bg1"/>
                </a:solidFill>
              </a:endParaRPr>
            </a:p>
            <a:p>
              <a:endParaRPr lang="en-US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661010" y="1805864"/>
              <a:ext cx="1527041" cy="800710"/>
            </a:xfrm>
            <a:prstGeom prst="rect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US" sz="2200" dirty="0"/>
                <a:t>PHP Basics</a:t>
              </a:r>
              <a:endParaRPr lang="bg-BG" sz="2200" dirty="0"/>
            </a:p>
            <a:p>
              <a:r>
                <a:rPr lang="bg-BG" sz="1600" dirty="0"/>
                <a:t>4</a:t>
              </a:r>
              <a:r>
                <a:rPr lang="en-US" sz="1600" dirty="0"/>
                <a:t> times</a:t>
              </a:r>
              <a:r>
                <a:rPr lang="bg-BG" sz="1600" dirty="0"/>
                <a:t> + </a:t>
              </a:r>
              <a:r>
                <a:rPr lang="en-US" sz="1600" dirty="0" smtClean="0"/>
                <a:t>TW + exam</a:t>
              </a:r>
              <a:endParaRPr lang="bg-BG" sz="1600" dirty="0"/>
            </a:p>
            <a:p>
              <a:r>
                <a:rPr lang="bg-BG" sz="1600" dirty="0"/>
                <a:t>3 </a:t>
              </a:r>
              <a:r>
                <a:rPr lang="en-US" sz="1600" dirty="0"/>
                <a:t>weeks</a:t>
              </a:r>
              <a:r>
                <a:rPr lang="bg-BG" sz="1600" dirty="0"/>
                <a:t> * 2 </a:t>
              </a:r>
              <a:r>
                <a:rPr lang="en-US" sz="1600" dirty="0"/>
                <a:t>times</a:t>
              </a:r>
              <a:endParaRPr lang="bg-BG" sz="1600" dirty="0"/>
            </a:p>
            <a:p>
              <a:endParaRPr lang="en-US" sz="1800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5477430" y="1805864"/>
              <a:ext cx="1857485" cy="800710"/>
            </a:xfrm>
            <a:prstGeom prst="rect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US" sz="2200" b="1" dirty="0">
                  <a:solidFill>
                    <a:schemeClr val="accent1">
                      <a:lumMod val="75000"/>
                    </a:schemeClr>
                  </a:solidFill>
                </a:rPr>
                <a:t>JavaScript Basics</a:t>
              </a:r>
              <a:endParaRPr lang="bg-BG" sz="2200" b="1" dirty="0">
                <a:solidFill>
                  <a:schemeClr val="accent1">
                    <a:lumMod val="75000"/>
                  </a:schemeClr>
                </a:solidFill>
              </a:endParaRPr>
            </a:p>
            <a:p>
              <a:r>
                <a:rPr lang="bg-BG" sz="1600" b="1" dirty="0">
                  <a:solidFill>
                    <a:schemeClr val="accent1">
                      <a:lumMod val="75000"/>
                    </a:schemeClr>
                  </a:solidFill>
                </a:rPr>
                <a:t>5</a:t>
              </a:r>
              <a:r>
                <a:rPr lang="en-US" sz="1600" b="1" dirty="0">
                  <a:solidFill>
                    <a:schemeClr val="accent1">
                      <a:lumMod val="75000"/>
                    </a:schemeClr>
                  </a:solidFill>
                </a:rPr>
                <a:t> times</a:t>
              </a:r>
              <a:r>
                <a:rPr lang="bg-BG" sz="1600" b="1" dirty="0">
                  <a:solidFill>
                    <a:schemeClr val="accent1">
                      <a:lumMod val="75000"/>
                    </a:schemeClr>
                  </a:solidFill>
                </a:rPr>
                <a:t> + </a:t>
              </a:r>
              <a:r>
                <a:rPr lang="en-US" sz="1600" b="1" dirty="0" smtClean="0">
                  <a:solidFill>
                    <a:schemeClr val="accent1">
                      <a:lumMod val="75000"/>
                    </a:schemeClr>
                  </a:solidFill>
                </a:rPr>
                <a:t>TW + exam</a:t>
              </a:r>
              <a:endParaRPr lang="bg-BG" sz="1600" b="1" dirty="0">
                <a:solidFill>
                  <a:schemeClr val="accent1">
                    <a:lumMod val="75000"/>
                  </a:schemeClr>
                </a:solidFill>
              </a:endParaRPr>
            </a:p>
            <a:p>
              <a:r>
                <a:rPr lang="bg-BG" sz="1600" b="1" dirty="0">
                  <a:solidFill>
                    <a:schemeClr val="accent1">
                      <a:lumMod val="75000"/>
                    </a:schemeClr>
                  </a:solidFill>
                </a:rPr>
                <a:t>4 </a:t>
              </a:r>
              <a:r>
                <a:rPr lang="en-US" sz="1600" b="1" dirty="0">
                  <a:solidFill>
                    <a:schemeClr val="accent1">
                      <a:lumMod val="75000"/>
                    </a:schemeClr>
                  </a:solidFill>
                </a:rPr>
                <a:t>weeks</a:t>
              </a:r>
              <a:r>
                <a:rPr lang="bg-BG" sz="1600" b="1" dirty="0">
                  <a:solidFill>
                    <a:schemeClr val="accent1">
                      <a:lumMod val="75000"/>
                    </a:schemeClr>
                  </a:solidFill>
                </a:rPr>
                <a:t> * 2 </a:t>
              </a:r>
              <a:r>
                <a:rPr lang="en-US" sz="1600" b="1" dirty="0">
                  <a:solidFill>
                    <a:schemeClr val="accent1">
                      <a:lumMod val="75000"/>
                    </a:schemeClr>
                  </a:solidFill>
                </a:rPr>
                <a:t>times</a:t>
              </a:r>
              <a:endParaRPr lang="bg-BG" sz="1600" b="1" dirty="0">
                <a:solidFill>
                  <a:schemeClr val="accent1">
                    <a:lumMod val="75000"/>
                  </a:schemeClr>
                </a:solidFill>
              </a:endParaRPr>
            </a:p>
            <a:p>
              <a:endParaRPr lang="en-US" sz="1800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690990" y="2703798"/>
              <a:ext cx="8497060" cy="792110"/>
            </a:xfrm>
            <a:prstGeom prst="rect">
              <a:avLst/>
            </a:prstGeom>
            <a:ln>
              <a:solidFill>
                <a:srgbClr val="FFC00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US" sz="2200" dirty="0"/>
                <a:t>Teamwork and Personal Skills</a:t>
              </a:r>
              <a:endParaRPr lang="bg-BG" sz="2200" dirty="0"/>
            </a:p>
            <a:p>
              <a:r>
                <a:rPr lang="en-US" sz="1600" dirty="0"/>
                <a:t>8 times</a:t>
              </a:r>
              <a:r>
                <a:rPr lang="bg-BG" sz="1600" dirty="0"/>
                <a:t> + </a:t>
              </a:r>
              <a:r>
                <a:rPr lang="en-US" sz="1600" dirty="0" smtClean="0"/>
                <a:t>team work project (TW)</a:t>
              </a:r>
              <a:endParaRPr lang="bg-BG" sz="1600" dirty="0"/>
            </a:p>
            <a:p>
              <a:r>
                <a:rPr lang="bg-BG" sz="1600" dirty="0"/>
                <a:t>1</a:t>
              </a:r>
              <a:r>
                <a:rPr lang="en-US" sz="1600" dirty="0"/>
                <a:t>6</a:t>
              </a:r>
              <a:r>
                <a:rPr lang="bg-BG" sz="1600" dirty="0"/>
                <a:t> </a:t>
              </a:r>
              <a:r>
                <a:rPr lang="en-US" sz="1600" dirty="0"/>
                <a:t>weeks</a:t>
              </a:r>
              <a:r>
                <a:rPr lang="bg-BG" sz="1600" dirty="0"/>
                <a:t> * 0.5 </a:t>
              </a:r>
              <a:r>
                <a:rPr lang="en-US" sz="1600" dirty="0"/>
                <a:t>times</a:t>
              </a:r>
              <a:endParaRPr lang="bg-BG" sz="1600" dirty="0"/>
            </a:p>
            <a:p>
              <a:endParaRPr lang="en-US" sz="1800" dirty="0"/>
            </a:p>
          </p:txBody>
        </p:sp>
        <p:grpSp>
          <p:nvGrpSpPr>
            <p:cNvPr id="108" name="Group 107"/>
            <p:cNvGrpSpPr/>
            <p:nvPr/>
          </p:nvGrpSpPr>
          <p:grpSpPr>
            <a:xfrm>
              <a:off x="581722" y="1295400"/>
              <a:ext cx="8713090" cy="304800"/>
              <a:chOff x="251520" y="760440"/>
              <a:chExt cx="8713090" cy="304800"/>
            </a:xfrm>
          </p:grpSpPr>
          <p:cxnSp>
            <p:nvCxnSpPr>
              <p:cNvPr id="109" name="Straight Connector 108"/>
              <p:cNvCxnSpPr/>
              <p:nvPr/>
            </p:nvCxnSpPr>
            <p:spPr>
              <a:xfrm>
                <a:off x="251520" y="908650"/>
                <a:ext cx="8713090" cy="0"/>
              </a:xfrm>
              <a:prstGeom prst="line">
                <a:avLst/>
              </a:prstGeom>
              <a:ln w="28575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/>
              <p:cNvCxnSpPr/>
              <p:nvPr/>
            </p:nvCxnSpPr>
            <p:spPr>
              <a:xfrm>
                <a:off x="360668" y="760440"/>
                <a:ext cx="0" cy="296420"/>
              </a:xfrm>
              <a:prstGeom prst="line">
                <a:avLst/>
              </a:prstGeom>
              <a:ln w="28575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/>
              <p:cNvCxnSpPr/>
              <p:nvPr/>
            </p:nvCxnSpPr>
            <p:spPr>
              <a:xfrm>
                <a:off x="2483830" y="764630"/>
                <a:ext cx="0" cy="296420"/>
              </a:xfrm>
              <a:prstGeom prst="line">
                <a:avLst/>
              </a:prstGeom>
              <a:ln w="28575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/>
              <p:cNvCxnSpPr/>
              <p:nvPr/>
            </p:nvCxnSpPr>
            <p:spPr>
              <a:xfrm>
                <a:off x="4606992" y="768820"/>
                <a:ext cx="0" cy="296420"/>
              </a:xfrm>
              <a:prstGeom prst="line">
                <a:avLst/>
              </a:prstGeom>
              <a:ln w="28575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/>
              <p:cNvCxnSpPr/>
              <p:nvPr/>
            </p:nvCxnSpPr>
            <p:spPr>
              <a:xfrm>
                <a:off x="6732420" y="768820"/>
                <a:ext cx="0" cy="296420"/>
              </a:xfrm>
              <a:prstGeom prst="line">
                <a:avLst/>
              </a:prstGeom>
              <a:ln w="28575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/>
              <p:cNvCxnSpPr/>
              <p:nvPr/>
            </p:nvCxnSpPr>
            <p:spPr>
              <a:xfrm>
                <a:off x="8857848" y="764630"/>
                <a:ext cx="0" cy="296420"/>
              </a:xfrm>
              <a:prstGeom prst="line">
                <a:avLst/>
              </a:prstGeom>
              <a:ln w="28575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/>
              <p:cNvCxnSpPr/>
              <p:nvPr/>
            </p:nvCxnSpPr>
            <p:spPr>
              <a:xfrm>
                <a:off x="899490" y="836640"/>
                <a:ext cx="0" cy="148210"/>
              </a:xfrm>
              <a:prstGeom prst="line">
                <a:avLst/>
              </a:prstGeom>
              <a:ln w="63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/>
              <p:cNvCxnSpPr/>
              <p:nvPr/>
            </p:nvCxnSpPr>
            <p:spPr>
              <a:xfrm>
                <a:off x="1961352" y="836640"/>
                <a:ext cx="0" cy="148210"/>
              </a:xfrm>
              <a:prstGeom prst="line">
                <a:avLst/>
              </a:prstGeom>
              <a:ln w="63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/>
              <p:cNvCxnSpPr/>
              <p:nvPr/>
            </p:nvCxnSpPr>
            <p:spPr>
              <a:xfrm>
                <a:off x="1429850" y="840830"/>
                <a:ext cx="0" cy="148210"/>
              </a:xfrm>
              <a:prstGeom prst="line">
                <a:avLst/>
              </a:prstGeom>
              <a:ln w="63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/>
              <p:cNvCxnSpPr/>
              <p:nvPr/>
            </p:nvCxnSpPr>
            <p:spPr>
              <a:xfrm>
                <a:off x="3022532" y="840830"/>
                <a:ext cx="0" cy="148210"/>
              </a:xfrm>
              <a:prstGeom prst="line">
                <a:avLst/>
              </a:prstGeom>
              <a:ln w="63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/>
              <p:cNvCxnSpPr/>
              <p:nvPr/>
            </p:nvCxnSpPr>
            <p:spPr>
              <a:xfrm>
                <a:off x="4084394" y="840830"/>
                <a:ext cx="0" cy="148210"/>
              </a:xfrm>
              <a:prstGeom prst="line">
                <a:avLst/>
              </a:prstGeom>
              <a:ln w="63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/>
              <p:cNvCxnSpPr/>
              <p:nvPr/>
            </p:nvCxnSpPr>
            <p:spPr>
              <a:xfrm>
                <a:off x="3552892" y="845020"/>
                <a:ext cx="0" cy="148210"/>
              </a:xfrm>
              <a:prstGeom prst="line">
                <a:avLst/>
              </a:prstGeom>
              <a:ln w="63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/>
              <p:cNvCxnSpPr/>
              <p:nvPr/>
            </p:nvCxnSpPr>
            <p:spPr>
              <a:xfrm>
                <a:off x="5148080" y="836640"/>
                <a:ext cx="0" cy="148210"/>
              </a:xfrm>
              <a:prstGeom prst="line">
                <a:avLst/>
              </a:prstGeom>
              <a:ln w="63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/>
              <p:cNvCxnSpPr/>
              <p:nvPr/>
            </p:nvCxnSpPr>
            <p:spPr>
              <a:xfrm>
                <a:off x="6209942" y="836640"/>
                <a:ext cx="0" cy="148210"/>
              </a:xfrm>
              <a:prstGeom prst="line">
                <a:avLst/>
              </a:prstGeom>
              <a:ln w="63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/>
              <p:cNvCxnSpPr/>
              <p:nvPr/>
            </p:nvCxnSpPr>
            <p:spPr>
              <a:xfrm>
                <a:off x="5678440" y="840830"/>
                <a:ext cx="0" cy="148210"/>
              </a:xfrm>
              <a:prstGeom prst="line">
                <a:avLst/>
              </a:prstGeom>
              <a:ln w="63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/>
              <p:cNvCxnSpPr/>
              <p:nvPr/>
            </p:nvCxnSpPr>
            <p:spPr>
              <a:xfrm>
                <a:off x="7271122" y="847115"/>
                <a:ext cx="0" cy="148210"/>
              </a:xfrm>
              <a:prstGeom prst="line">
                <a:avLst/>
              </a:prstGeom>
              <a:ln w="63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/>
              <p:cNvCxnSpPr/>
              <p:nvPr/>
            </p:nvCxnSpPr>
            <p:spPr>
              <a:xfrm>
                <a:off x="8332984" y="847115"/>
                <a:ext cx="0" cy="148210"/>
              </a:xfrm>
              <a:prstGeom prst="line">
                <a:avLst/>
              </a:prstGeom>
              <a:ln w="63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/>
              <p:cNvCxnSpPr/>
              <p:nvPr/>
            </p:nvCxnSpPr>
            <p:spPr>
              <a:xfrm>
                <a:off x="7801482" y="851305"/>
                <a:ext cx="0" cy="148210"/>
              </a:xfrm>
              <a:prstGeom prst="line">
                <a:avLst/>
              </a:prstGeom>
              <a:ln w="63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867757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Software University Foundation 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University </a:t>
            </a:r>
            <a:r>
              <a:rPr lang="en-US" dirty="0"/>
              <a:t>@ </a:t>
            </a:r>
            <a:r>
              <a:rPr lang="en-US" dirty="0" smtClean="0"/>
              <a:t>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</a:t>
            </a:r>
            <a:r>
              <a:rPr lang="en-US" dirty="0"/>
              <a:t>University @ </a:t>
            </a:r>
            <a:r>
              <a:rPr lang="en-US" dirty="0" smtClean="0"/>
              <a:t>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 smtClean="0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title="Software University">
            <a:hlinkClick r:id="rId4" tooltip="Software University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14" b="7214"/>
          <a:stretch/>
        </p:blipFill>
        <p:spPr>
          <a:xfrm>
            <a:off x="9659438" y="1594686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10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title="Software University Videos @ YouTube">
            <a:hlinkClick r:id="rId6" tooltip="Software University YouTube Video Channel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7" tooltip="Software University Discussion Forum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583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5212" y="4639207"/>
            <a:ext cx="9982200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 smtClean="0"/>
              <a:t>JavaScript Basics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598612" y="5450050"/>
            <a:ext cx="8938472" cy="688256"/>
          </a:xfrm>
        </p:spPr>
        <p:txBody>
          <a:bodyPr/>
          <a:lstStyle/>
          <a:p>
            <a:r>
              <a:rPr lang="en-US" dirty="0" smtClean="0"/>
              <a:t>Course Objectives &amp; Program</a:t>
            </a:r>
            <a:endParaRPr lang="en-US" dirty="0"/>
          </a:p>
        </p:txBody>
      </p:sp>
      <p:pic>
        <p:nvPicPr>
          <p:cNvPr id="5" name="Picture 2" descr="http://research.phillipmartin.info/la_syllabus.gif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0812" y="817586"/>
            <a:ext cx="3657600" cy="3602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2194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0"/>
            <a:ext cx="11804822" cy="5486035"/>
          </a:xfrm>
        </p:spPr>
        <p:txBody>
          <a:bodyPr>
            <a:noAutofit/>
          </a:bodyPr>
          <a:lstStyle/>
          <a:p>
            <a:pPr marL="450850" indent="-450850">
              <a:lnSpc>
                <a:spcPct val="120000"/>
              </a:lnSpc>
              <a:buFont typeface="+mj-lt"/>
              <a:buAutoNum type="arabicPeriod"/>
            </a:pPr>
            <a:r>
              <a:rPr lang="en-US" sz="27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Course Introduction </a:t>
            </a:r>
            <a:r>
              <a:rPr lang="en-US" sz="2700" dirty="0" smtClean="0"/>
              <a:t>– Course Program, Exams, Teachers, Evaluation, Resources</a:t>
            </a:r>
            <a:br>
              <a:rPr lang="en-US" sz="2700" dirty="0" smtClean="0"/>
            </a:br>
            <a:r>
              <a:rPr lang="en-US" sz="27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JavaScript Introduction </a:t>
            </a:r>
            <a:r>
              <a:rPr lang="en-US" sz="2700" dirty="0" smtClean="0"/>
              <a:t>– Dynamic HTML, JS history, JS first steps, debugging</a:t>
            </a:r>
            <a:br>
              <a:rPr lang="en-US" sz="2700" dirty="0" smtClean="0"/>
            </a:br>
            <a:r>
              <a:rPr lang="en-US" sz="27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JavaScript Tools/IDEs</a:t>
            </a:r>
            <a:endParaRPr lang="en-US" sz="27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450850" indent="-450850">
              <a:lnSpc>
                <a:spcPct val="120000"/>
              </a:lnSpc>
              <a:buFont typeface="+mj-lt"/>
              <a:buAutoNum type="arabicPeriod"/>
            </a:pPr>
            <a:r>
              <a:rPr lang="en-US" sz="27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JavaScript Syntax </a:t>
            </a:r>
            <a:r>
              <a:rPr lang="en-US" sz="27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– Data types, variables, conditional statements…</a:t>
            </a:r>
          </a:p>
          <a:p>
            <a:pPr marL="450850" indent="-450850">
              <a:lnSpc>
                <a:spcPct val="120000"/>
              </a:lnSpc>
              <a:buFont typeface="+mj-lt"/>
              <a:buAutoNum type="arabicPeriod"/>
            </a:pPr>
            <a:r>
              <a:rPr lang="en-US" sz="27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Loops, Arrays and Strings</a:t>
            </a:r>
          </a:p>
          <a:p>
            <a:pPr marL="450850" indent="-450850">
              <a:lnSpc>
                <a:spcPct val="120000"/>
              </a:lnSpc>
              <a:buFont typeface="+mj-lt"/>
              <a:buAutoNum type="arabicPeriod"/>
            </a:pPr>
            <a:r>
              <a:rPr lang="en-US" sz="27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Functions and Objects </a:t>
            </a:r>
            <a:r>
              <a:rPr lang="en-US" sz="27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– Function scope, creating and using objects</a:t>
            </a:r>
          </a:p>
          <a:p>
            <a:pPr marL="450850" indent="-450850">
              <a:lnSpc>
                <a:spcPct val="120000"/>
              </a:lnSpc>
              <a:buFont typeface="+mj-lt"/>
              <a:buAutoNum type="arabicPeriod"/>
            </a:pPr>
            <a:r>
              <a:rPr lang="en-US" sz="27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Working with DOM and Events </a:t>
            </a:r>
            <a:r>
              <a:rPr lang="en-US" sz="27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– Create/Edit elements, basic event handling</a:t>
            </a:r>
          </a:p>
          <a:p>
            <a:pPr marL="450850" indent="-450850">
              <a:lnSpc>
                <a:spcPct val="120000"/>
              </a:lnSpc>
              <a:buFont typeface="+mj-lt"/>
              <a:buAutoNum type="arabicPeriod"/>
            </a:pPr>
            <a:r>
              <a:rPr lang="en-US" sz="27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Practical Exam</a:t>
            </a:r>
          </a:p>
          <a:p>
            <a:pPr marL="450850" indent="-450850">
              <a:lnSpc>
                <a:spcPct val="120000"/>
              </a:lnSpc>
              <a:buFont typeface="+mj-lt"/>
              <a:buAutoNum type="arabicPeriod"/>
            </a:pPr>
            <a:r>
              <a:rPr lang="en-US" sz="27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Teamwork Defense</a:t>
            </a:r>
            <a:endParaRPr lang="en-US" sz="27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JavaScript Basics – Course Program</a:t>
            </a:r>
            <a:endParaRPr lang="en-US" dirty="0"/>
          </a:p>
        </p:txBody>
      </p:sp>
      <p:pic>
        <p:nvPicPr>
          <p:cNvPr id="1026" name="Picture 2" descr="http://cdn.onextrapixel.com/wp-content/uploads/2012/09/js-cover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1817" y="5486400"/>
            <a:ext cx="1384778" cy="859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coderwall-assets-0.s3.amazonaws.com/uploads/picture/file/640/angry-must-resist-l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1715" y="5487155"/>
            <a:ext cx="1524000" cy="858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8436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"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JavaScript Basics</a:t>
            </a:r>
            <a:r>
              <a:rPr lang="en-US" dirty="0" smtClean="0"/>
              <a:t>" course is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NOT for absolute beginners</a:t>
            </a:r>
          </a:p>
          <a:p>
            <a:pPr lvl="1"/>
            <a:r>
              <a:rPr lang="en-US" dirty="0" smtClean="0"/>
              <a:t>Take the "C# Basics" course at SoftUni first</a:t>
            </a:r>
            <a:r>
              <a:rPr lang="bg-BG" dirty="0" smtClean="0"/>
              <a:t>: </a:t>
            </a:r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softuni.bg/courses/csharp-basics</a:t>
            </a:r>
            <a:endParaRPr lang="en-US" dirty="0" smtClean="0"/>
          </a:p>
          <a:p>
            <a:pPr lvl="1"/>
            <a:r>
              <a:rPr lang="en-US" dirty="0" smtClean="0"/>
              <a:t>The course is for beginners, but requires previous coding skills</a:t>
            </a:r>
            <a:endParaRPr lang="bg-BG" dirty="0" smtClean="0"/>
          </a:p>
          <a:p>
            <a:pPr>
              <a:spcBef>
                <a:spcPts val="1200"/>
              </a:spcBef>
            </a:pPr>
            <a:r>
              <a:rPr lang="en-US" dirty="0" smtClean="0"/>
              <a:t>Requirements</a:t>
            </a:r>
          </a:p>
          <a:p>
            <a:pPr lvl="1"/>
            <a:r>
              <a:rPr lang="en-US" dirty="0" smtClean="0"/>
              <a:t>Coding skills – entry level</a:t>
            </a:r>
          </a:p>
          <a:p>
            <a:pPr lvl="1"/>
            <a:r>
              <a:rPr lang="en-US" dirty="0" smtClean="0"/>
              <a:t>Computer English – entry level</a:t>
            </a:r>
          </a:p>
          <a:p>
            <a:pPr lvl="1"/>
            <a:r>
              <a:rPr lang="en-US" dirty="0" smtClean="0"/>
              <a:t>Logical thinking</a:t>
            </a:r>
          </a:p>
          <a:p>
            <a:pPr lvl="1"/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Warning: Not for Absolute Beginners</a:t>
            </a:r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6627813" y="3810000"/>
            <a:ext cx="2057400" cy="2740582"/>
            <a:chOff x="6627812" y="3733799"/>
            <a:chExt cx="2098413" cy="2892983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27812" y="3733799"/>
              <a:ext cx="2098413" cy="2892983"/>
            </a:xfrm>
            <a:prstGeom prst="rect">
              <a:avLst/>
            </a:prstGeom>
            <a:effectLst>
              <a:glow rad="139700">
                <a:schemeClr val="accent1">
                  <a:satMod val="175000"/>
                  <a:alpha val="40000"/>
                </a:schemeClr>
              </a:glow>
            </a:effectLst>
          </p:spPr>
        </p:pic>
        <p:sp>
          <p:nvSpPr>
            <p:cNvPr id="9" name="TextBox 8"/>
            <p:cNvSpPr txBox="1"/>
            <p:nvPr/>
          </p:nvSpPr>
          <p:spPr>
            <a:xfrm>
              <a:off x="6704023" y="5504108"/>
              <a:ext cx="1931939" cy="8925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600" b="1" spc="50" dirty="0" smtClean="0">
                  <a:ln w="9525" cmpd="sng">
                    <a:solidFill>
                      <a:schemeClr val="accent1">
                        <a:lumMod val="50000"/>
                      </a:schemeClr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</a:rPr>
                <a:t>coding skills</a:t>
              </a:r>
            </a:p>
            <a:p>
              <a:pPr algn="ctr"/>
              <a:r>
                <a:rPr lang="en-US" sz="2600" b="1" spc="50" dirty="0" smtClean="0">
                  <a:ln w="9525" cmpd="sng">
                    <a:solidFill>
                      <a:schemeClr val="accent1">
                        <a:lumMod val="50000"/>
                      </a:schemeClr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</a:rPr>
                <a:t>required!</a:t>
              </a:r>
              <a:endParaRPr lang="en-US" sz="2600" b="1" spc="50" dirty="0">
                <a:ln w="9525" cmpd="sng">
                  <a:solidFill>
                    <a:schemeClr val="accent1">
                      <a:lumMod val="50000"/>
                    </a:schemeClr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endParaRPr>
            </a:p>
          </p:txBody>
        </p:sp>
      </p:grpSp>
      <p:pic>
        <p:nvPicPr>
          <p:cNvPr id="11" name="Picture 2" descr="http://www.protrendy.com/wp-content/uploads/2014/04/js_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0205" y="4168303"/>
            <a:ext cx="2023976" cy="2023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2094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727940" y="5580200"/>
            <a:ext cx="8938472" cy="820600"/>
          </a:xfrm>
        </p:spPr>
        <p:txBody>
          <a:bodyPr/>
          <a:lstStyle/>
          <a:p>
            <a:r>
              <a:rPr lang="en-US" dirty="0" smtClean="0"/>
              <a:t>The Trainers Team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43068" y="1483371"/>
            <a:ext cx="6904144" cy="3754652"/>
          </a:xfrm>
          <a:prstGeom prst="roundRect">
            <a:avLst>
              <a:gd name="adj" fmla="val 46773"/>
            </a:avLst>
          </a:prstGeom>
          <a:effectLst>
            <a:softEdge rad="190500"/>
          </a:effectLst>
        </p:spPr>
      </p:pic>
    </p:spTree>
    <p:extLst>
      <p:ext uri="{BB962C8B-B14F-4D97-AF65-F5344CB8AC3E}">
        <p14:creationId xmlns:p14="http://schemas.microsoft.com/office/powerpoint/2010/main" val="3136573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Svetlin Nakov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, PhD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Training &amp; Inspiration Manager</a:t>
            </a:r>
            <a:br>
              <a:rPr lang="en-US" dirty="0" smtClean="0"/>
            </a:br>
            <a:r>
              <a:rPr lang="en-US" dirty="0" smtClean="0"/>
              <a:t>@ Software University</a:t>
            </a:r>
            <a:endParaRPr lang="en-US" dirty="0"/>
          </a:p>
          <a:p>
            <a:pPr lvl="1" eaLnBrk="1" hangingPunct="1">
              <a:lnSpc>
                <a:spcPct val="100000"/>
              </a:lnSpc>
            </a:pPr>
            <a:r>
              <a:rPr lang="en-US" dirty="0" smtClean="0">
                <a:latin typeface="Consolas" pitchFamily="49" charset="0"/>
                <a:cs typeface="Consolas" pitchFamily="49" charset="0"/>
              </a:rPr>
              <a:t>20+</a:t>
            </a:r>
            <a:r>
              <a:rPr lang="en-US" dirty="0" smtClean="0"/>
              <a:t> years software development experience</a:t>
            </a:r>
          </a:p>
          <a:p>
            <a:pPr lvl="1" eaLnBrk="1" hangingPunct="1">
              <a:lnSpc>
                <a:spcPct val="100000"/>
              </a:lnSpc>
            </a:pPr>
            <a:r>
              <a:rPr lang="en-US" dirty="0" smtClean="0"/>
              <a:t>10+ years experience as trainer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Author of </a:t>
            </a:r>
            <a:r>
              <a:rPr lang="en-US" dirty="0" smtClean="0"/>
              <a:t>7 programming books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Speaker at </a:t>
            </a:r>
            <a:r>
              <a:rPr lang="en-US" dirty="0"/>
              <a:t>hundreds of </a:t>
            </a:r>
            <a:r>
              <a:rPr lang="en-US" dirty="0" smtClean="0"/>
              <a:t>events</a:t>
            </a:r>
          </a:p>
          <a:p>
            <a:pPr lvl="1">
              <a:lnSpc>
                <a:spcPct val="100000"/>
              </a:lnSpc>
            </a:pPr>
            <a:r>
              <a:rPr lang="da-DK" dirty="0" smtClean="0"/>
              <a:t>Web </a:t>
            </a:r>
            <a:r>
              <a:rPr lang="da-DK" dirty="0"/>
              <a:t>site &amp; blog: </a:t>
            </a:r>
            <a:r>
              <a:rPr lang="da-DK" dirty="0" smtClean="0">
                <a:hlinkClick r:id="rId2"/>
              </a:rPr>
              <a:t>www.nakov.com</a:t>
            </a:r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Trainers Team</a:t>
            </a:r>
            <a:endParaRPr lang="en-US" dirty="0"/>
          </a:p>
        </p:txBody>
      </p:sp>
      <p:pic>
        <p:nvPicPr>
          <p:cNvPr id="6" name="Picture 6" descr="Svetlin-Nakov-face-small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4412" y="1629000"/>
            <a:ext cx="2387771" cy="2915791"/>
          </a:xfrm>
          <a:prstGeom prst="rect">
            <a:avLst/>
          </a:prstGeom>
          <a:ln>
            <a:solidFill>
              <a:schemeClr val="accent5">
                <a:lumMod val="20000"/>
                <a:lumOff val="80000"/>
                <a:alpha val="30000"/>
              </a:scheme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2595484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295400"/>
            <a:ext cx="7732799" cy="542607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Teodor Kurtev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Software engineer @ Software University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Top performing graduate from the Software Academy (2013)</a:t>
            </a:r>
          </a:p>
          <a:p>
            <a:pPr>
              <a:lnSpc>
                <a:spcPct val="100000"/>
              </a:lnSpc>
              <a:spcBef>
                <a:spcPts val="2400"/>
              </a:spcBef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</a:rPr>
              <a:t>Vladimir Georgiev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Software engineer @ Software University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Top performing graduate from the Software Academy (2013)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Trainers Team (2)</a:t>
            </a:r>
            <a:endParaRPr lang="en-US" dirty="0"/>
          </a:p>
        </p:txBody>
      </p:sp>
      <p:pic>
        <p:nvPicPr>
          <p:cNvPr id="1026" name="Picture 2" descr="https://fbcdn-sphotos-d-a.akamaihd.net/hphotos-ak-prn2/t1.0-9/1601302_430828413687624_1150512125_n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356019" y="1389562"/>
            <a:ext cx="1691393" cy="2255190"/>
          </a:xfrm>
          <a:prstGeom prst="rect">
            <a:avLst/>
          </a:prstGeom>
          <a:ln>
            <a:solidFill>
              <a:schemeClr val="accent5">
                <a:lumMod val="20000"/>
                <a:lumOff val="80000"/>
                <a:alpha val="30000"/>
              </a:scheme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1012" y="4038601"/>
            <a:ext cx="1691394" cy="2275838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</p:spTree>
    <p:extLst>
      <p:ext uri="{BB962C8B-B14F-4D97-AF65-F5344CB8AC3E}">
        <p14:creationId xmlns:p14="http://schemas.microsoft.com/office/powerpoint/2010/main" val="1167906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Software-University-Foundation</Template>
  <TotalTime>0</TotalTime>
  <Words>1087</Words>
  <Application>Microsoft Office PowerPoint</Application>
  <PresentationFormat>Custom</PresentationFormat>
  <Paragraphs>245</Paragraphs>
  <Slides>30</Slides>
  <Notes>9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1" baseType="lpstr">
      <vt:lpstr>SoftUni 16x9</vt:lpstr>
      <vt:lpstr>JavaScript Basics</vt:lpstr>
      <vt:lpstr>Table of Contents</vt:lpstr>
      <vt:lpstr>Level #1 at the Software University</vt:lpstr>
      <vt:lpstr>JavaScript Basics</vt:lpstr>
      <vt:lpstr>JavaScript Basics – Course Program</vt:lpstr>
      <vt:lpstr>Warning: Not for Absolute Beginners</vt:lpstr>
      <vt:lpstr>The Trainers Team</vt:lpstr>
      <vt:lpstr>Trainers Team</vt:lpstr>
      <vt:lpstr>Trainers Team (2)</vt:lpstr>
      <vt:lpstr>Trainers Team (2)</vt:lpstr>
      <vt:lpstr>Volunteer Teaching Assistants</vt:lpstr>
      <vt:lpstr>JavaScript Basics: More Details </vt:lpstr>
      <vt:lpstr>Training Duration – Web Fundamentals</vt:lpstr>
      <vt:lpstr>Why JavaScript?</vt:lpstr>
      <vt:lpstr>Why English?</vt:lpstr>
      <vt:lpstr>JavaScript Basics</vt:lpstr>
      <vt:lpstr>Scoring System for the “JavaScript Basics”</vt:lpstr>
      <vt:lpstr>JavaScript Exam</vt:lpstr>
      <vt:lpstr>Homework Assignments</vt:lpstr>
      <vt:lpstr>Homework Peer Reviews</vt:lpstr>
      <vt:lpstr>Resources</vt:lpstr>
      <vt:lpstr>Course Web Site &amp; Forums</vt:lpstr>
      <vt:lpstr>JavaScript Basics Slides and Videos</vt:lpstr>
      <vt:lpstr>JavaScript Resources</vt:lpstr>
      <vt:lpstr>Software University Learning System (SULS)</vt:lpstr>
      <vt:lpstr>Recommended Software</vt:lpstr>
      <vt:lpstr>Summary</vt:lpstr>
      <vt:lpstr>JavaScript Basics – Course Introduction</vt:lpstr>
      <vt:lpstr>License</vt:lpstr>
      <vt:lpstr>Free Trainings @ Software University</vt:lpstr>
    </vt:vector>
  </TitlesOfParts>
  <Manager/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JavaScript Basics - Course Intro</dc:title>
  <dc:subject>Software Development Course</dc:subject>
  <dc:creator/>
  <cp:keywords>JavaScript, JS, programming, SoftUni, Software University, programming, software development, software engineering, course, Web development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2014-10-22T11:17:53Z</dcterms:modified>
  <cp:category>JavaScript, JS, programming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